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8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35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008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331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961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466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30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348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6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13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5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0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50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68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60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09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13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4ABA5F-9EBC-4F35-8C9D-1DB882135614}" type="datetimeFigureOut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A18ADF-AE0B-4E05-8736-8B446ECA2B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59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B322-C346-4AED-B9AE-AF7BC65FE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Public Engagement In Youth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AB7A9-5806-49D6-B5CC-0314D7BF3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</a:t>
            </a:r>
          </a:p>
          <a:p>
            <a:r>
              <a:rPr lang="en-GB" dirty="0"/>
              <a:t>Mufaro Makuni</a:t>
            </a:r>
          </a:p>
        </p:txBody>
      </p:sp>
    </p:spTree>
    <p:extLst>
      <p:ext uri="{BB962C8B-B14F-4D97-AF65-F5344CB8AC3E}">
        <p14:creationId xmlns:p14="http://schemas.microsoft.com/office/powerpoint/2010/main" val="182571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7CE674-1E07-4CF5-B740-477912D5A0B8}"/>
              </a:ext>
            </a:extLst>
          </p:cNvPr>
          <p:cNvSpPr txBox="1"/>
          <p:nvPr/>
        </p:nvSpPr>
        <p:spPr>
          <a:xfrm>
            <a:off x="2809461" y="652646"/>
            <a:ext cx="61622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Engagement Methods 2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ED0881B-EE42-41BF-B012-8990085EAFFC}"/>
              </a:ext>
            </a:extLst>
          </p:cNvPr>
          <p:cNvGrpSpPr/>
          <p:nvPr/>
        </p:nvGrpSpPr>
        <p:grpSpPr>
          <a:xfrm>
            <a:off x="1222667" y="2082629"/>
            <a:ext cx="9746665" cy="3564980"/>
            <a:chOff x="1329704" y="1764577"/>
            <a:chExt cx="9746665" cy="35649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2A1924B-CEFA-4E69-B14F-2E6396C57C3F}"/>
                </a:ext>
              </a:extLst>
            </p:cNvPr>
            <p:cNvGrpSpPr/>
            <p:nvPr/>
          </p:nvGrpSpPr>
          <p:grpSpPr>
            <a:xfrm>
              <a:off x="1329705" y="1764577"/>
              <a:ext cx="3666365" cy="1440000"/>
              <a:chOff x="1515235" y="1804334"/>
              <a:chExt cx="3666365" cy="1440000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3AC952C-06E7-4760-81C4-3AFDF2FAE312}"/>
                  </a:ext>
                </a:extLst>
              </p:cNvPr>
              <p:cNvSpPr txBox="1"/>
              <p:nvPr/>
            </p:nvSpPr>
            <p:spPr>
              <a:xfrm>
                <a:off x="1515235" y="2339668"/>
                <a:ext cx="20408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Panel Discussion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E76B08D4-FBBC-4414-866F-2EE9DECCEF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41600" y="1804334"/>
                <a:ext cx="1440000" cy="14400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4CC7789-7B1F-4825-8F70-8E3DFB5251F3}"/>
                </a:ext>
              </a:extLst>
            </p:cNvPr>
            <p:cNvGrpSpPr/>
            <p:nvPr/>
          </p:nvGrpSpPr>
          <p:grpSpPr>
            <a:xfrm>
              <a:off x="7195933" y="1949243"/>
              <a:ext cx="3880436" cy="1440000"/>
              <a:chOff x="7195933" y="1949243"/>
              <a:chExt cx="3880436" cy="144000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5604BA-6B51-4237-959D-3912B1E4C424}"/>
                  </a:ext>
                </a:extLst>
              </p:cNvPr>
              <p:cNvSpPr txBox="1"/>
              <p:nvPr/>
            </p:nvSpPr>
            <p:spPr>
              <a:xfrm>
                <a:off x="7195933" y="2299911"/>
                <a:ext cx="1961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Community Forum</a:t>
                </a:r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77071E3-C2BE-4F75-9B96-5FF7345A48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6369" y="1949243"/>
                <a:ext cx="1440000" cy="1440000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118DAB-B543-4637-B057-E54947704935}"/>
                </a:ext>
              </a:extLst>
            </p:cNvPr>
            <p:cNvGrpSpPr/>
            <p:nvPr/>
          </p:nvGrpSpPr>
          <p:grpSpPr>
            <a:xfrm>
              <a:off x="1329704" y="3889557"/>
              <a:ext cx="4146366" cy="1440000"/>
              <a:chOff x="1329704" y="3889557"/>
              <a:chExt cx="4146366" cy="1440000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EEE17CA-DBDE-4A79-8762-36D839B1BC0F}"/>
                  </a:ext>
                </a:extLst>
              </p:cNvPr>
              <p:cNvSpPr txBox="1"/>
              <p:nvPr/>
            </p:nvSpPr>
            <p:spPr>
              <a:xfrm>
                <a:off x="1329704" y="4424891"/>
                <a:ext cx="20408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Science Fair or Club</a:t>
                </a: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AA16E6FF-C8F8-4A9D-B457-258DA3ECDB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6070" y="3889557"/>
                <a:ext cx="1920000" cy="1440000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0650C0A-626D-49AE-963C-CCC2D3049CC0}"/>
                </a:ext>
              </a:extLst>
            </p:cNvPr>
            <p:cNvGrpSpPr/>
            <p:nvPr/>
          </p:nvGrpSpPr>
          <p:grpSpPr>
            <a:xfrm>
              <a:off x="7399606" y="3889557"/>
              <a:ext cx="3676763" cy="1440000"/>
              <a:chOff x="7399606" y="3889557"/>
              <a:chExt cx="3676763" cy="1440000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69CE47E-1303-4E5C-95B9-FB64DE2A2DA3}"/>
                  </a:ext>
                </a:extLst>
              </p:cNvPr>
              <p:cNvSpPr txBox="1"/>
              <p:nvPr/>
            </p:nvSpPr>
            <p:spPr>
              <a:xfrm>
                <a:off x="7399606" y="4424891"/>
                <a:ext cx="1757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Exhibition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DCB5B09-E30E-41D7-804C-D5C1473B5A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6369" y="3889557"/>
                <a:ext cx="1440000" cy="14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647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03CEA1-F33C-418B-95BC-4DE2B916EF33}"/>
              </a:ext>
            </a:extLst>
          </p:cNvPr>
          <p:cNvSpPr txBox="1"/>
          <p:nvPr/>
        </p:nvSpPr>
        <p:spPr>
          <a:xfrm>
            <a:off x="3405809" y="927652"/>
            <a:ext cx="46382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Other Key Factors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0102C-FC8A-4709-AEB5-1AA46E88B2AD}"/>
              </a:ext>
            </a:extLst>
          </p:cNvPr>
          <p:cNvSpPr txBox="1"/>
          <p:nvPr/>
        </p:nvSpPr>
        <p:spPr>
          <a:xfrm>
            <a:off x="1305339" y="2279374"/>
            <a:ext cx="9581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2800" dirty="0"/>
              <a:t>Collaborators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2800" dirty="0"/>
              <a:t>Value your participants/volunteers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2800" dirty="0"/>
              <a:t>Ethics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2800" dirty="0"/>
              <a:t>Photography &amp; videography permissions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2800" dirty="0"/>
              <a:t>Venue considerations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sz="2800" dirty="0"/>
              <a:t>Share your experience</a:t>
            </a:r>
          </a:p>
        </p:txBody>
      </p:sp>
    </p:spTree>
    <p:extLst>
      <p:ext uri="{BB962C8B-B14F-4D97-AF65-F5344CB8AC3E}">
        <p14:creationId xmlns:p14="http://schemas.microsoft.com/office/powerpoint/2010/main" val="313835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FD6C1B-90EC-46F1-92D5-996D90097B17}"/>
              </a:ext>
            </a:extLst>
          </p:cNvPr>
          <p:cNvSpPr txBox="1"/>
          <p:nvPr/>
        </p:nvSpPr>
        <p:spPr>
          <a:xfrm>
            <a:off x="3346174" y="1166191"/>
            <a:ext cx="5499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Group Exercise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859AC-7D4C-4170-B807-69C56608C14A}"/>
              </a:ext>
            </a:extLst>
          </p:cNvPr>
          <p:cNvSpPr txBox="1"/>
          <p:nvPr/>
        </p:nvSpPr>
        <p:spPr>
          <a:xfrm>
            <a:off x="2319130" y="2186609"/>
            <a:ext cx="841513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2800" dirty="0"/>
              <a:t>Create a public engagement plan for your research</a:t>
            </a:r>
          </a:p>
          <a:p>
            <a:endParaRPr lang="en-ZW" dirty="0"/>
          </a:p>
          <a:p>
            <a:r>
              <a:rPr lang="en-ZW" dirty="0"/>
              <a:t>Make sure you factor in the following areas:</a:t>
            </a:r>
          </a:p>
          <a:p>
            <a:endParaRPr lang="en-ZW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dirty="0"/>
              <a:t>Define your public engagement aims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dirty="0"/>
              <a:t>Identify your audience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dirty="0"/>
              <a:t>Define what methods you would use for your public engagement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dirty="0"/>
              <a:t>Consider other important issues to make your public engagement successful</a:t>
            </a:r>
          </a:p>
          <a:p>
            <a:endParaRPr lang="en-ZW" dirty="0"/>
          </a:p>
          <a:p>
            <a:endParaRPr lang="en-ZW" dirty="0"/>
          </a:p>
          <a:p>
            <a:r>
              <a:rPr lang="en-ZW" dirty="0"/>
              <a:t>Pitch your ideas! Good luck.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044671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6D036E-A20C-4703-8577-3B19CC20785E}"/>
              </a:ext>
            </a:extLst>
          </p:cNvPr>
          <p:cNvSpPr txBox="1"/>
          <p:nvPr/>
        </p:nvSpPr>
        <p:spPr>
          <a:xfrm>
            <a:off x="3578087" y="2676939"/>
            <a:ext cx="5208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5174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A098DA-2F20-488D-A719-DE9A03D184BE}"/>
              </a:ext>
            </a:extLst>
          </p:cNvPr>
          <p:cNvSpPr txBox="1"/>
          <p:nvPr/>
        </p:nvSpPr>
        <p:spPr>
          <a:xfrm>
            <a:off x="2941163" y="1253765"/>
            <a:ext cx="6485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Group 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16C761-A712-4711-B012-654DAAD226BA}"/>
              </a:ext>
            </a:extLst>
          </p:cNvPr>
          <p:cNvSpPr txBox="1"/>
          <p:nvPr/>
        </p:nvSpPr>
        <p:spPr>
          <a:xfrm>
            <a:off x="2941163" y="3028509"/>
            <a:ext cx="6485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Let’s Define Public Engagement</a:t>
            </a:r>
          </a:p>
        </p:txBody>
      </p:sp>
    </p:spTree>
    <p:extLst>
      <p:ext uri="{BB962C8B-B14F-4D97-AF65-F5344CB8AC3E}">
        <p14:creationId xmlns:p14="http://schemas.microsoft.com/office/powerpoint/2010/main" val="389881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0DEFAF-A03C-47F7-B130-D1C55C987EB4}"/>
              </a:ext>
            </a:extLst>
          </p:cNvPr>
          <p:cNvSpPr txBox="1"/>
          <p:nvPr/>
        </p:nvSpPr>
        <p:spPr>
          <a:xfrm>
            <a:off x="3392556" y="2659559"/>
            <a:ext cx="5976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Public Engagement!</a:t>
            </a:r>
          </a:p>
        </p:txBody>
      </p:sp>
    </p:spTree>
    <p:extLst>
      <p:ext uri="{BB962C8B-B14F-4D97-AF65-F5344CB8AC3E}">
        <p14:creationId xmlns:p14="http://schemas.microsoft.com/office/powerpoint/2010/main" val="152018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63FAE8-D2F1-4055-8B38-DBF74776CFD9}"/>
              </a:ext>
            </a:extLst>
          </p:cNvPr>
          <p:cNvSpPr txBox="1"/>
          <p:nvPr/>
        </p:nvSpPr>
        <p:spPr>
          <a:xfrm>
            <a:off x="2657333" y="1295298"/>
            <a:ext cx="7477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Public Engagement 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0F1C48-EFFD-4395-B89E-FE3D0D45DA27}"/>
              </a:ext>
            </a:extLst>
          </p:cNvPr>
          <p:cNvSpPr txBox="1"/>
          <p:nvPr/>
        </p:nvSpPr>
        <p:spPr>
          <a:xfrm>
            <a:off x="3736156" y="2921168"/>
            <a:ext cx="5929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connecting your research to wider communities and relevant stakeholders</a:t>
            </a:r>
          </a:p>
        </p:txBody>
      </p:sp>
    </p:spTree>
    <p:extLst>
      <p:ext uri="{BB962C8B-B14F-4D97-AF65-F5344CB8AC3E}">
        <p14:creationId xmlns:p14="http://schemas.microsoft.com/office/powerpoint/2010/main" val="266651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236C7-4141-4FBB-8374-D606E4FEFFE2}"/>
              </a:ext>
            </a:extLst>
          </p:cNvPr>
          <p:cNvSpPr txBox="1"/>
          <p:nvPr/>
        </p:nvSpPr>
        <p:spPr>
          <a:xfrm>
            <a:off x="1822174" y="288088"/>
            <a:ext cx="854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Elements of Public Engagement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DDFBDD-5EF9-491C-AEAE-F7568ADB4A01}"/>
              </a:ext>
            </a:extLst>
          </p:cNvPr>
          <p:cNvGrpSpPr/>
          <p:nvPr/>
        </p:nvGrpSpPr>
        <p:grpSpPr>
          <a:xfrm>
            <a:off x="669303" y="1403441"/>
            <a:ext cx="10853394" cy="5126714"/>
            <a:chOff x="669303" y="1510699"/>
            <a:chExt cx="10853394" cy="51267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4C880D2-B7C9-4BAC-BDD9-59F687B3314B}"/>
                </a:ext>
              </a:extLst>
            </p:cNvPr>
            <p:cNvSpPr/>
            <p:nvPr/>
          </p:nvSpPr>
          <p:spPr>
            <a:xfrm>
              <a:off x="669303" y="1510699"/>
              <a:ext cx="2875280" cy="210312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Two-way conversations between us (researchers) &amp; the public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D79C85-17CE-4CCE-8E7C-0D53989735B5}"/>
                </a:ext>
              </a:extLst>
            </p:cNvPr>
            <p:cNvSpPr/>
            <p:nvPr/>
          </p:nvSpPr>
          <p:spPr>
            <a:xfrm>
              <a:off x="4790600" y="1510699"/>
              <a:ext cx="2875280" cy="210312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Raising awareness of research 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0941EAE-E022-4574-A8DF-4FEF4A247E0E}"/>
                </a:ext>
              </a:extLst>
            </p:cNvPr>
            <p:cNvSpPr/>
            <p:nvPr/>
          </p:nvSpPr>
          <p:spPr>
            <a:xfrm>
              <a:off x="8647417" y="1510699"/>
              <a:ext cx="2875280" cy="210312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Activities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3D5D809-337C-4D53-BC8F-EA0FA6B8D1A1}"/>
                </a:ext>
              </a:extLst>
            </p:cNvPr>
            <p:cNvSpPr/>
            <p:nvPr/>
          </p:nvSpPr>
          <p:spPr>
            <a:xfrm>
              <a:off x="669303" y="4534293"/>
              <a:ext cx="2875280" cy="210312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Schools, adults, youths or general public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F3FAE18-FC25-4674-AEF6-0A05FD92F661}"/>
                </a:ext>
              </a:extLst>
            </p:cNvPr>
            <p:cNvSpPr/>
            <p:nvPr/>
          </p:nvSpPr>
          <p:spPr>
            <a:xfrm>
              <a:off x="4790600" y="4534293"/>
              <a:ext cx="2875280" cy="210312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To inform &amp; educate public by making research accessible to them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F81453-874A-4579-8483-41FB163B3FB7}"/>
                </a:ext>
              </a:extLst>
            </p:cNvPr>
            <p:cNvSpPr/>
            <p:nvPr/>
          </p:nvSpPr>
          <p:spPr>
            <a:xfrm>
              <a:off x="8647417" y="4534293"/>
              <a:ext cx="2875280" cy="210312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 media, workshops, focus groups, festivals, film &amp; photos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28F832C-73CA-4F51-8D47-D5132EABC91C}"/>
                </a:ext>
              </a:extLst>
            </p:cNvPr>
            <p:cNvCxnSpPr>
              <a:stCxn id="3" idx="4"/>
              <a:endCxn id="7" idx="0"/>
            </p:cNvCxnSpPr>
            <p:nvPr/>
          </p:nvCxnSpPr>
          <p:spPr>
            <a:xfrm>
              <a:off x="2106943" y="3613819"/>
              <a:ext cx="0" cy="920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415C7D3-0AA4-45BF-9AD4-D2FFBDED6FB4}"/>
                </a:ext>
              </a:extLst>
            </p:cNvPr>
            <p:cNvCxnSpPr>
              <a:stCxn id="5" idx="4"/>
              <a:endCxn id="8" idx="0"/>
            </p:cNvCxnSpPr>
            <p:nvPr/>
          </p:nvCxnSpPr>
          <p:spPr>
            <a:xfrm>
              <a:off x="6228240" y="3613819"/>
              <a:ext cx="0" cy="920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DCF4533-953B-4CED-BDFB-9C1204A6A132}"/>
                </a:ext>
              </a:extLst>
            </p:cNvPr>
            <p:cNvCxnSpPr>
              <a:stCxn id="6" idx="4"/>
            </p:cNvCxnSpPr>
            <p:nvPr/>
          </p:nvCxnSpPr>
          <p:spPr>
            <a:xfrm>
              <a:off x="10085057" y="3613819"/>
              <a:ext cx="0" cy="920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666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8617" y="358227"/>
            <a:ext cx="8653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Planning For Public Engagement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D62CBB-DE5A-46B6-823E-03E6238053B4}"/>
              </a:ext>
            </a:extLst>
          </p:cNvPr>
          <p:cNvGrpSpPr/>
          <p:nvPr/>
        </p:nvGrpSpPr>
        <p:grpSpPr>
          <a:xfrm>
            <a:off x="1194164" y="1414360"/>
            <a:ext cx="9803672" cy="4960315"/>
            <a:chOff x="535576" y="1414360"/>
            <a:chExt cx="9803672" cy="4960315"/>
          </a:xfrm>
        </p:grpSpPr>
        <p:sp>
          <p:nvSpPr>
            <p:cNvPr id="4" name="Oval 3"/>
            <p:cNvSpPr/>
            <p:nvPr/>
          </p:nvSpPr>
          <p:spPr>
            <a:xfrm>
              <a:off x="535576" y="2942715"/>
              <a:ext cx="3135086" cy="211618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Identify your public engagement aims</a:t>
              </a:r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3331026" y="1414360"/>
              <a:ext cx="2246811" cy="1658983"/>
            </a:xfrm>
            <a:prstGeom prst="wedgeEllipse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What aims do I hope to achieve?</a:t>
              </a:r>
            </a:p>
          </p:txBody>
        </p:sp>
        <p:cxnSp>
          <p:nvCxnSpPr>
            <p:cNvPr id="12" name="Elbow Connector 11"/>
            <p:cNvCxnSpPr>
              <a:stCxn id="4" idx="6"/>
            </p:cNvCxnSpPr>
            <p:nvPr/>
          </p:nvCxnSpPr>
          <p:spPr>
            <a:xfrm>
              <a:off x="3670662" y="4000807"/>
              <a:ext cx="3409407" cy="47975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086597" y="2377440"/>
              <a:ext cx="3252651" cy="399723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ZW" dirty="0"/>
                <a:t>Increase awareness of a disease i.e. COVID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ZW" dirty="0"/>
                <a:t>Gain insight into the public attitudes of your research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ZW" dirty="0"/>
                <a:t>Get participants’ perspective on research data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ZW" dirty="0"/>
                <a:t>Collaborating with schools to develop a research question &amp; design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ZW" dirty="0"/>
            </a:p>
            <a:p>
              <a:endParaRPr lang="en-ZW" dirty="0"/>
            </a:p>
          </p:txBody>
        </p:sp>
      </p:grpSp>
    </p:spTree>
    <p:extLst>
      <p:ext uri="{BB962C8B-B14F-4D97-AF65-F5344CB8AC3E}">
        <p14:creationId xmlns:p14="http://schemas.microsoft.com/office/powerpoint/2010/main" val="100608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DA68A6-7D4B-4E73-992B-B5D66B1A1031}"/>
              </a:ext>
            </a:extLst>
          </p:cNvPr>
          <p:cNvSpPr txBox="1"/>
          <p:nvPr/>
        </p:nvSpPr>
        <p:spPr>
          <a:xfrm>
            <a:off x="1378227" y="821635"/>
            <a:ext cx="9342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Examples of Public Engagement Aims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59DF3A-B8B2-485F-8712-0E37033E071D}"/>
              </a:ext>
            </a:extLst>
          </p:cNvPr>
          <p:cNvSpPr txBox="1"/>
          <p:nvPr/>
        </p:nvSpPr>
        <p:spPr>
          <a:xfrm>
            <a:off x="1948069" y="1934817"/>
            <a:ext cx="8666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b="1" dirty="0"/>
              <a:t>IMVASK STUDY – The impact of HIV infection study on child &amp; adult skeletal development</a:t>
            </a:r>
          </a:p>
          <a:p>
            <a:endParaRPr lang="en-ZW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to engage young people, their parents/guardians and community about the value of science and health research through schools</a:t>
            </a:r>
            <a:endParaRPr lang="en-ZW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E7F4B9-45E6-4953-B6D4-76F619D33B6E}"/>
              </a:ext>
            </a:extLst>
          </p:cNvPr>
          <p:cNvSpPr txBox="1"/>
          <p:nvPr/>
        </p:nvSpPr>
        <p:spPr>
          <a:xfrm>
            <a:off x="1994451" y="3601997"/>
            <a:ext cx="857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dirty="0"/>
              <a:t>to stimulate ideas around how to strengthen relations between community members and researchers when engaging with research programmes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06CE19-7531-4690-8722-5C72CC856944}"/>
              </a:ext>
            </a:extLst>
          </p:cNvPr>
          <p:cNvSpPr txBox="1"/>
          <p:nvPr/>
        </p:nvSpPr>
        <p:spPr>
          <a:xfrm>
            <a:off x="1948069" y="4611756"/>
            <a:ext cx="857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W" dirty="0"/>
              <a:t>To collaborate with schools to develop a research question, design study methodology and analyse and interpret data that they collect</a:t>
            </a:r>
          </a:p>
        </p:txBody>
      </p:sp>
    </p:spTree>
    <p:extLst>
      <p:ext uri="{BB962C8B-B14F-4D97-AF65-F5344CB8AC3E}">
        <p14:creationId xmlns:p14="http://schemas.microsoft.com/office/powerpoint/2010/main" val="80484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2491" y="282745"/>
            <a:ext cx="6955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Who are you engaging with?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2192000" y="5971190"/>
            <a:ext cx="74023" cy="76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3E100E-8CFA-45DF-9177-935DCBA2232C}"/>
              </a:ext>
            </a:extLst>
          </p:cNvPr>
          <p:cNvGrpSpPr/>
          <p:nvPr/>
        </p:nvGrpSpPr>
        <p:grpSpPr>
          <a:xfrm>
            <a:off x="1205953" y="1300416"/>
            <a:ext cx="9785567" cy="5274839"/>
            <a:chOff x="919874" y="1476104"/>
            <a:chExt cx="9785567" cy="5274839"/>
          </a:xfrm>
        </p:grpSpPr>
        <p:sp>
          <p:nvSpPr>
            <p:cNvPr id="3" name="Oval 2"/>
            <p:cNvSpPr/>
            <p:nvPr/>
          </p:nvSpPr>
          <p:spPr>
            <a:xfrm>
              <a:off x="4219302" y="3168832"/>
              <a:ext cx="2873829" cy="186798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Who is your audience?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4728754" y="1476104"/>
              <a:ext cx="1854926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Schools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8513364" y="3523758"/>
              <a:ext cx="2192077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Community Organizations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728753" y="5580017"/>
              <a:ext cx="1854926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Children or Teenagers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119051" y="3523759"/>
              <a:ext cx="1854926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Parents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119051" y="1516763"/>
              <a:ext cx="1854926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Healthcare Workers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8699862" y="1516763"/>
              <a:ext cx="1854926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Scientists</a:t>
              </a:r>
            </a:p>
          </p:txBody>
        </p:sp>
        <p:cxnSp>
          <p:nvCxnSpPr>
            <p:cNvPr id="11" name="Straight Arrow Connector 10"/>
            <p:cNvCxnSpPr>
              <a:stCxn id="3" idx="0"/>
              <a:endCxn id="4" idx="4"/>
            </p:cNvCxnSpPr>
            <p:nvPr/>
          </p:nvCxnSpPr>
          <p:spPr>
            <a:xfrm flipV="1">
              <a:off x="5656217" y="2625635"/>
              <a:ext cx="0" cy="543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3" idx="7"/>
              <a:endCxn id="9" idx="3"/>
            </p:cNvCxnSpPr>
            <p:nvPr/>
          </p:nvCxnSpPr>
          <p:spPr>
            <a:xfrm flipV="1">
              <a:off x="6672268" y="2497949"/>
              <a:ext cx="2299242" cy="9444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3" idx="1"/>
              <a:endCxn id="8" idx="5"/>
            </p:cNvCxnSpPr>
            <p:nvPr/>
          </p:nvCxnSpPr>
          <p:spPr>
            <a:xfrm flipH="1" flipV="1">
              <a:off x="2702329" y="2497949"/>
              <a:ext cx="1937836" cy="9444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919874" y="5562225"/>
              <a:ext cx="2225599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Religious Organizations</a:t>
              </a:r>
            </a:p>
          </p:txBody>
        </p:sp>
        <p:cxnSp>
          <p:nvCxnSpPr>
            <p:cNvPr id="22" name="Straight Arrow Connector 21"/>
            <p:cNvCxnSpPr>
              <a:stCxn id="3" idx="4"/>
              <a:endCxn id="6" idx="0"/>
            </p:cNvCxnSpPr>
            <p:nvPr/>
          </p:nvCxnSpPr>
          <p:spPr>
            <a:xfrm flipH="1">
              <a:off x="5656216" y="5036820"/>
              <a:ext cx="1" cy="543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cxnSpLocks/>
              <a:stCxn id="3" idx="3"/>
              <a:endCxn id="18" idx="7"/>
            </p:cNvCxnSpPr>
            <p:nvPr/>
          </p:nvCxnSpPr>
          <p:spPr>
            <a:xfrm flipH="1">
              <a:off x="2819542" y="4763259"/>
              <a:ext cx="1820623" cy="967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2972295" y="4098524"/>
              <a:ext cx="1245325" cy="43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cxnSpLocks/>
              <a:stCxn id="3" idx="6"/>
              <a:endCxn id="5" idx="2"/>
            </p:cNvCxnSpPr>
            <p:nvPr/>
          </p:nvCxnSpPr>
          <p:spPr>
            <a:xfrm flipV="1">
              <a:off x="7093131" y="4098524"/>
              <a:ext cx="1420233" cy="43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699862" y="5601412"/>
              <a:ext cx="1854926" cy="11495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W" dirty="0"/>
                <a:t>Teachers</a:t>
              </a:r>
            </a:p>
          </p:txBody>
        </p:sp>
        <p:cxnSp>
          <p:nvCxnSpPr>
            <p:cNvPr id="53" name="Straight Arrow Connector 52"/>
            <p:cNvCxnSpPr>
              <a:stCxn id="3" idx="5"/>
              <a:endCxn id="46" idx="1"/>
            </p:cNvCxnSpPr>
            <p:nvPr/>
          </p:nvCxnSpPr>
          <p:spPr>
            <a:xfrm>
              <a:off x="6672268" y="4763259"/>
              <a:ext cx="2299242" cy="10064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487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9624" y="568708"/>
            <a:ext cx="5848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4400" dirty="0"/>
              <a:t>Engagement Methods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5777AB-8259-4DB0-85DE-A5A8D94BF6F9}"/>
              </a:ext>
            </a:extLst>
          </p:cNvPr>
          <p:cNvGrpSpPr/>
          <p:nvPr/>
        </p:nvGrpSpPr>
        <p:grpSpPr>
          <a:xfrm>
            <a:off x="938671" y="2056562"/>
            <a:ext cx="10314658" cy="4014664"/>
            <a:chOff x="943833" y="1526475"/>
            <a:chExt cx="10314658" cy="401466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944D3DD-8AFE-4F69-9755-9335CDA12CA6}"/>
                </a:ext>
              </a:extLst>
            </p:cNvPr>
            <p:cNvGrpSpPr/>
            <p:nvPr/>
          </p:nvGrpSpPr>
          <p:grpSpPr>
            <a:xfrm>
              <a:off x="943833" y="1526475"/>
              <a:ext cx="3896515" cy="1260000"/>
              <a:chOff x="980661" y="1711141"/>
              <a:chExt cx="3896515" cy="1260000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76334C-79A4-401B-A681-8FE0777A05CC}"/>
                  </a:ext>
                </a:extLst>
              </p:cNvPr>
              <p:cNvSpPr txBox="1"/>
              <p:nvPr/>
            </p:nvSpPr>
            <p:spPr>
              <a:xfrm>
                <a:off x="980661" y="2061809"/>
                <a:ext cx="17757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Social Media</a:t>
                </a:r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7898786-16CB-4773-873A-97D5975485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869" y="1711141"/>
                <a:ext cx="1852307" cy="1260000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288D791-54B1-4FEE-B493-A933FC1822A3}"/>
                </a:ext>
              </a:extLst>
            </p:cNvPr>
            <p:cNvGrpSpPr/>
            <p:nvPr/>
          </p:nvGrpSpPr>
          <p:grpSpPr>
            <a:xfrm>
              <a:off x="7087039" y="1526475"/>
              <a:ext cx="3318410" cy="1440000"/>
              <a:chOff x="7087038" y="1711141"/>
              <a:chExt cx="3318410" cy="144000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FE0AA3-4BCC-48D2-8BC8-E0D7B26262C3}"/>
                  </a:ext>
                </a:extLst>
              </p:cNvPr>
              <p:cNvSpPr txBox="1"/>
              <p:nvPr/>
            </p:nvSpPr>
            <p:spPr>
              <a:xfrm>
                <a:off x="7087038" y="2061809"/>
                <a:ext cx="15736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Focus Group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FAC42D3-F444-47CA-B89E-6FE13CFEB5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65448" y="1711141"/>
                <a:ext cx="1440000" cy="14400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516CE67-A0FF-44E5-B349-C5CA09F130AD}"/>
                </a:ext>
              </a:extLst>
            </p:cNvPr>
            <p:cNvGrpSpPr/>
            <p:nvPr/>
          </p:nvGrpSpPr>
          <p:grpSpPr>
            <a:xfrm>
              <a:off x="943833" y="4101139"/>
              <a:ext cx="3484208" cy="1440000"/>
              <a:chOff x="943833" y="3440318"/>
              <a:chExt cx="3484208" cy="1440000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4D349F1-775D-45B4-BCC4-6E8154F4093C}"/>
                  </a:ext>
                </a:extLst>
              </p:cNvPr>
              <p:cNvSpPr txBox="1"/>
              <p:nvPr/>
            </p:nvSpPr>
            <p:spPr>
              <a:xfrm>
                <a:off x="943833" y="3975652"/>
                <a:ext cx="17757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Workshop</a:t>
                </a: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02A64352-0917-4C41-9351-811AB7DF9A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88041" y="3440318"/>
                <a:ext cx="1440000" cy="1440000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727DC53-A7B9-41C1-80AE-5BAF33441996}"/>
                </a:ext>
              </a:extLst>
            </p:cNvPr>
            <p:cNvGrpSpPr/>
            <p:nvPr/>
          </p:nvGrpSpPr>
          <p:grpSpPr>
            <a:xfrm>
              <a:off x="6866900" y="4101139"/>
              <a:ext cx="4391591" cy="1440000"/>
              <a:chOff x="6856576" y="3624984"/>
              <a:chExt cx="4391591" cy="1440000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3A6066-61DC-4DF9-8463-98A1785221E0}"/>
                  </a:ext>
                </a:extLst>
              </p:cNvPr>
              <p:cNvSpPr txBox="1"/>
              <p:nvPr/>
            </p:nvSpPr>
            <p:spPr>
              <a:xfrm>
                <a:off x="6856576" y="3975652"/>
                <a:ext cx="20345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W" dirty="0"/>
                  <a:t>Making &amp; Screening Of A Film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C59E64C-5330-40CA-8966-99BE698289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6738" y="3624984"/>
                <a:ext cx="1851429" cy="14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0068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1987</TotalTime>
  <Words>340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Parallax</vt:lpstr>
      <vt:lpstr>Public Engagement In Youth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Engagement In Youth Research</dc:title>
  <dc:creator>mufaronashe makuni</dc:creator>
  <cp:lastModifiedBy>mufaronashe makuni</cp:lastModifiedBy>
  <cp:revision>40</cp:revision>
  <dcterms:created xsi:type="dcterms:W3CDTF">2021-04-15T07:40:29Z</dcterms:created>
  <dcterms:modified xsi:type="dcterms:W3CDTF">2021-05-05T15:15:56Z</dcterms:modified>
</cp:coreProperties>
</file>