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66" r:id="rId5"/>
    <p:sldId id="267" r:id="rId6"/>
    <p:sldId id="268" r:id="rId7"/>
    <p:sldId id="265" r:id="rId8"/>
    <p:sldId id="269" r:id="rId9"/>
    <p:sldId id="259"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327"/>
  </p:normalViewPr>
  <p:slideViewPr>
    <p:cSldViewPr snapToGrid="0" snapToObjects="1">
      <p:cViewPr varScale="1">
        <p:scale>
          <a:sx n="110" d="100"/>
          <a:sy n="110" d="100"/>
        </p:scale>
        <p:origin x="536" y="184"/>
      </p:cViewPr>
      <p:guideLst/>
    </p:cSldViewPr>
  </p:slideViewPr>
  <p:notesTextViewPr>
    <p:cViewPr>
      <p:scale>
        <a:sx n="1" d="1"/>
        <a:sy n="1" d="1"/>
      </p:scale>
      <p:origin x="0" y="0"/>
    </p:cViewPr>
  </p:notesTextViewPr>
  <p:notesViewPr>
    <p:cSldViewPr snapToGrid="0" snapToObjects="1">
      <p:cViewPr varScale="1">
        <p:scale>
          <a:sx n="131" d="100"/>
          <a:sy n="131" d="100"/>
        </p:scale>
        <p:origin x="3584"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AE939B-D376-4909-8A1A-EB4C6994B6C5}"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D4BE3803-81E2-4EC3-AF0F-A806AF384AD2}">
      <dgm:prSet custT="1"/>
      <dgm:spPr/>
      <dgm:t>
        <a:bodyPr/>
        <a:lstStyle/>
        <a:p>
          <a:pPr>
            <a:lnSpc>
              <a:spcPct val="100000"/>
            </a:lnSpc>
          </a:pPr>
          <a:r>
            <a:rPr lang="en-GB" sz="1800" dirty="0"/>
            <a:t>Review of proposed YRA projects</a:t>
          </a:r>
          <a:endParaRPr lang="en-US" sz="1800" dirty="0"/>
        </a:p>
      </dgm:t>
    </dgm:pt>
    <dgm:pt modelId="{6DE05C6E-D901-48D3-8138-845AFF4F79E1}" type="parTrans" cxnId="{659D5397-A506-4A9B-B185-5C2AA08012B5}">
      <dgm:prSet/>
      <dgm:spPr/>
      <dgm:t>
        <a:bodyPr/>
        <a:lstStyle/>
        <a:p>
          <a:endParaRPr lang="en-US"/>
        </a:p>
      </dgm:t>
    </dgm:pt>
    <dgm:pt modelId="{C49AD7F1-317D-4312-B3A5-8FD4DE4DF7BB}" type="sibTrans" cxnId="{659D5397-A506-4A9B-B185-5C2AA08012B5}">
      <dgm:prSet/>
      <dgm:spPr/>
      <dgm:t>
        <a:bodyPr/>
        <a:lstStyle/>
        <a:p>
          <a:endParaRPr lang="en-US"/>
        </a:p>
      </dgm:t>
    </dgm:pt>
    <dgm:pt modelId="{B52B0AE9-1C27-46A0-B0C2-CEEA7D546054}">
      <dgm:prSet custT="1"/>
      <dgm:spPr/>
      <dgm:t>
        <a:bodyPr/>
        <a:lstStyle/>
        <a:p>
          <a:pPr>
            <a:lnSpc>
              <a:spcPct val="100000"/>
            </a:lnSpc>
          </a:pPr>
          <a:r>
            <a:rPr lang="en-GB" sz="1800" dirty="0"/>
            <a:t>Outlining key skills needed for each project</a:t>
          </a:r>
          <a:endParaRPr lang="en-US" sz="1800" dirty="0"/>
        </a:p>
      </dgm:t>
    </dgm:pt>
    <dgm:pt modelId="{A7221270-54A1-4B30-ABDC-B9D8B5765024}" type="parTrans" cxnId="{89EC3E1E-4A7C-4196-A93D-F6CCA44E9157}">
      <dgm:prSet/>
      <dgm:spPr/>
      <dgm:t>
        <a:bodyPr/>
        <a:lstStyle/>
        <a:p>
          <a:endParaRPr lang="en-US"/>
        </a:p>
      </dgm:t>
    </dgm:pt>
    <dgm:pt modelId="{153A14EE-48CD-4EA0-8940-FB45F085F6E5}" type="sibTrans" cxnId="{89EC3E1E-4A7C-4196-A93D-F6CCA44E9157}">
      <dgm:prSet/>
      <dgm:spPr/>
      <dgm:t>
        <a:bodyPr/>
        <a:lstStyle/>
        <a:p>
          <a:endParaRPr lang="en-US"/>
        </a:p>
      </dgm:t>
    </dgm:pt>
    <dgm:pt modelId="{431B65D9-E7B3-4BC1-A6AF-8FEE52B5854E}">
      <dgm:prSet custT="1"/>
      <dgm:spPr/>
      <dgm:t>
        <a:bodyPr/>
        <a:lstStyle/>
        <a:p>
          <a:pPr>
            <a:lnSpc>
              <a:spcPct val="100000"/>
            </a:lnSpc>
          </a:pPr>
          <a:r>
            <a:rPr lang="en-GB" sz="1800" dirty="0"/>
            <a:t>Facilitating brainstorming session that will guide project selection</a:t>
          </a:r>
          <a:endParaRPr lang="en-US" sz="1800" dirty="0"/>
        </a:p>
      </dgm:t>
    </dgm:pt>
    <dgm:pt modelId="{D29C558E-1C4F-4AFD-A443-1A8D7CA89CD6}" type="parTrans" cxnId="{136E601B-9A28-4945-9B26-23FCC15B0396}">
      <dgm:prSet/>
      <dgm:spPr/>
      <dgm:t>
        <a:bodyPr/>
        <a:lstStyle/>
        <a:p>
          <a:endParaRPr lang="en-US"/>
        </a:p>
      </dgm:t>
    </dgm:pt>
    <dgm:pt modelId="{0DC76D1E-5CAB-4D36-B45C-03BF64BF2094}" type="sibTrans" cxnId="{136E601B-9A28-4945-9B26-23FCC15B0396}">
      <dgm:prSet/>
      <dgm:spPr/>
      <dgm:t>
        <a:bodyPr/>
        <a:lstStyle/>
        <a:p>
          <a:endParaRPr lang="en-US"/>
        </a:p>
      </dgm:t>
    </dgm:pt>
    <dgm:pt modelId="{0681529F-0FC3-45FD-8FCD-4F0BD2D45002}" type="pres">
      <dgm:prSet presAssocID="{3AAE939B-D376-4909-8A1A-EB4C6994B6C5}" presName="root" presStyleCnt="0">
        <dgm:presLayoutVars>
          <dgm:dir/>
          <dgm:resizeHandles val="exact"/>
        </dgm:presLayoutVars>
      </dgm:prSet>
      <dgm:spPr/>
    </dgm:pt>
    <dgm:pt modelId="{927692F6-EB1A-4563-971B-58FBC5DC5746}" type="pres">
      <dgm:prSet presAssocID="{D4BE3803-81E2-4EC3-AF0F-A806AF384AD2}" presName="compNode" presStyleCnt="0"/>
      <dgm:spPr/>
    </dgm:pt>
    <dgm:pt modelId="{B6F1FB43-6175-40E2-82D1-F051058CF81E}" type="pres">
      <dgm:prSet presAssocID="{D4BE3803-81E2-4EC3-AF0F-A806AF384AD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Tick"/>
        </a:ext>
      </dgm:extLst>
    </dgm:pt>
    <dgm:pt modelId="{952CFEEA-FCB3-471D-A36B-13445634C861}" type="pres">
      <dgm:prSet presAssocID="{D4BE3803-81E2-4EC3-AF0F-A806AF384AD2}" presName="spaceRect" presStyleCnt="0"/>
      <dgm:spPr/>
    </dgm:pt>
    <dgm:pt modelId="{F624C2CD-48DA-4D7D-8AF2-20D9265BF60B}" type="pres">
      <dgm:prSet presAssocID="{D4BE3803-81E2-4EC3-AF0F-A806AF384AD2}" presName="textRect" presStyleLbl="revTx" presStyleIdx="0" presStyleCnt="3">
        <dgm:presLayoutVars>
          <dgm:chMax val="1"/>
          <dgm:chPref val="1"/>
        </dgm:presLayoutVars>
      </dgm:prSet>
      <dgm:spPr/>
    </dgm:pt>
    <dgm:pt modelId="{3446B899-B420-4630-A40E-A80E4C84AEEF}" type="pres">
      <dgm:prSet presAssocID="{C49AD7F1-317D-4312-B3A5-8FD4DE4DF7BB}" presName="sibTrans" presStyleCnt="0"/>
      <dgm:spPr/>
    </dgm:pt>
    <dgm:pt modelId="{8F75818B-677B-4D50-BD30-237503B34E2F}" type="pres">
      <dgm:prSet presAssocID="{B52B0AE9-1C27-46A0-B0C2-CEEA7D546054}" presName="compNode" presStyleCnt="0"/>
      <dgm:spPr/>
    </dgm:pt>
    <dgm:pt modelId="{5D3B8C84-D29C-4E20-8133-29061194A722}" type="pres">
      <dgm:prSet presAssocID="{B52B0AE9-1C27-46A0-B0C2-CEEA7D546054}" presName="iconRect" presStyleLbl="node1" presStyleIdx="1" presStyleCnt="3" custLinFactNeighborY="-266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heckList"/>
        </a:ext>
      </dgm:extLst>
    </dgm:pt>
    <dgm:pt modelId="{DECF2DFB-AF15-4F81-ACB8-8FB83B3A0BB7}" type="pres">
      <dgm:prSet presAssocID="{B52B0AE9-1C27-46A0-B0C2-CEEA7D546054}" presName="spaceRect" presStyleCnt="0"/>
      <dgm:spPr/>
    </dgm:pt>
    <dgm:pt modelId="{DE0017E8-F9AC-40FE-A8C6-9583356767FD}" type="pres">
      <dgm:prSet presAssocID="{B52B0AE9-1C27-46A0-B0C2-CEEA7D546054}" presName="textRect" presStyleLbl="revTx" presStyleIdx="1" presStyleCnt="3">
        <dgm:presLayoutVars>
          <dgm:chMax val="1"/>
          <dgm:chPref val="1"/>
        </dgm:presLayoutVars>
      </dgm:prSet>
      <dgm:spPr/>
    </dgm:pt>
    <dgm:pt modelId="{542540EF-853D-4C23-B167-27502CD4322E}" type="pres">
      <dgm:prSet presAssocID="{153A14EE-48CD-4EA0-8940-FB45F085F6E5}" presName="sibTrans" presStyleCnt="0"/>
      <dgm:spPr/>
    </dgm:pt>
    <dgm:pt modelId="{362EDEDA-2FCC-4A5C-9A23-59B896608779}" type="pres">
      <dgm:prSet presAssocID="{431B65D9-E7B3-4BC1-A6AF-8FEE52B5854E}" presName="compNode" presStyleCnt="0"/>
      <dgm:spPr/>
    </dgm:pt>
    <dgm:pt modelId="{B9C13130-64C0-48CD-9B9E-2A834CC09BD0}" type="pres">
      <dgm:prSet presAssocID="{431B65D9-E7B3-4BC1-A6AF-8FEE52B5854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Head with Gears"/>
        </a:ext>
      </dgm:extLst>
    </dgm:pt>
    <dgm:pt modelId="{7A55C2BE-B276-4F95-9F66-31551ADB2E79}" type="pres">
      <dgm:prSet presAssocID="{431B65D9-E7B3-4BC1-A6AF-8FEE52B5854E}" presName="spaceRect" presStyleCnt="0"/>
      <dgm:spPr/>
    </dgm:pt>
    <dgm:pt modelId="{34D297C6-5CA4-46CA-AF84-351913B9F3EC}" type="pres">
      <dgm:prSet presAssocID="{431B65D9-E7B3-4BC1-A6AF-8FEE52B5854E}" presName="textRect" presStyleLbl="revTx" presStyleIdx="2" presStyleCnt="3">
        <dgm:presLayoutVars>
          <dgm:chMax val="1"/>
          <dgm:chPref val="1"/>
        </dgm:presLayoutVars>
      </dgm:prSet>
      <dgm:spPr/>
    </dgm:pt>
  </dgm:ptLst>
  <dgm:cxnLst>
    <dgm:cxn modelId="{B4809D10-7289-4915-8366-3BA1C5AE8847}" type="presOf" srcId="{3AAE939B-D376-4909-8A1A-EB4C6994B6C5}" destId="{0681529F-0FC3-45FD-8FCD-4F0BD2D45002}" srcOrd="0" destOrd="0" presId="urn:microsoft.com/office/officeart/2018/2/layout/IconLabelList"/>
    <dgm:cxn modelId="{136E601B-9A28-4945-9B26-23FCC15B0396}" srcId="{3AAE939B-D376-4909-8A1A-EB4C6994B6C5}" destId="{431B65D9-E7B3-4BC1-A6AF-8FEE52B5854E}" srcOrd="2" destOrd="0" parTransId="{D29C558E-1C4F-4AFD-A443-1A8D7CA89CD6}" sibTransId="{0DC76D1E-5CAB-4D36-B45C-03BF64BF2094}"/>
    <dgm:cxn modelId="{89EC3E1E-4A7C-4196-A93D-F6CCA44E9157}" srcId="{3AAE939B-D376-4909-8A1A-EB4C6994B6C5}" destId="{B52B0AE9-1C27-46A0-B0C2-CEEA7D546054}" srcOrd="1" destOrd="0" parTransId="{A7221270-54A1-4B30-ABDC-B9D8B5765024}" sibTransId="{153A14EE-48CD-4EA0-8940-FB45F085F6E5}"/>
    <dgm:cxn modelId="{60925826-0AC5-4BC3-A863-BCFA58C38EB4}" type="presOf" srcId="{D4BE3803-81E2-4EC3-AF0F-A806AF384AD2}" destId="{F624C2CD-48DA-4D7D-8AF2-20D9265BF60B}" srcOrd="0" destOrd="0" presId="urn:microsoft.com/office/officeart/2018/2/layout/IconLabelList"/>
    <dgm:cxn modelId="{28D2275A-69A8-4B4C-A221-3F41CE675949}" type="presOf" srcId="{431B65D9-E7B3-4BC1-A6AF-8FEE52B5854E}" destId="{34D297C6-5CA4-46CA-AF84-351913B9F3EC}" srcOrd="0" destOrd="0" presId="urn:microsoft.com/office/officeart/2018/2/layout/IconLabelList"/>
    <dgm:cxn modelId="{EC064576-1100-47B8-831F-860631F056F1}" type="presOf" srcId="{B52B0AE9-1C27-46A0-B0C2-CEEA7D546054}" destId="{DE0017E8-F9AC-40FE-A8C6-9583356767FD}" srcOrd="0" destOrd="0" presId="urn:microsoft.com/office/officeart/2018/2/layout/IconLabelList"/>
    <dgm:cxn modelId="{659D5397-A506-4A9B-B185-5C2AA08012B5}" srcId="{3AAE939B-D376-4909-8A1A-EB4C6994B6C5}" destId="{D4BE3803-81E2-4EC3-AF0F-A806AF384AD2}" srcOrd="0" destOrd="0" parTransId="{6DE05C6E-D901-48D3-8138-845AFF4F79E1}" sibTransId="{C49AD7F1-317D-4312-B3A5-8FD4DE4DF7BB}"/>
    <dgm:cxn modelId="{3DD2ABB0-3406-4956-9C2D-E99AB22ABDE5}" type="presParOf" srcId="{0681529F-0FC3-45FD-8FCD-4F0BD2D45002}" destId="{927692F6-EB1A-4563-971B-58FBC5DC5746}" srcOrd="0" destOrd="0" presId="urn:microsoft.com/office/officeart/2018/2/layout/IconLabelList"/>
    <dgm:cxn modelId="{899C6919-74EF-47FA-B920-CC0DF7D0548E}" type="presParOf" srcId="{927692F6-EB1A-4563-971B-58FBC5DC5746}" destId="{B6F1FB43-6175-40E2-82D1-F051058CF81E}" srcOrd="0" destOrd="0" presId="urn:microsoft.com/office/officeart/2018/2/layout/IconLabelList"/>
    <dgm:cxn modelId="{94E94D26-CFF8-4472-AB5E-B7994B52B9EF}" type="presParOf" srcId="{927692F6-EB1A-4563-971B-58FBC5DC5746}" destId="{952CFEEA-FCB3-471D-A36B-13445634C861}" srcOrd="1" destOrd="0" presId="urn:microsoft.com/office/officeart/2018/2/layout/IconLabelList"/>
    <dgm:cxn modelId="{CE25BC33-5ADD-4E90-A55E-E701AC6D71C1}" type="presParOf" srcId="{927692F6-EB1A-4563-971B-58FBC5DC5746}" destId="{F624C2CD-48DA-4D7D-8AF2-20D9265BF60B}" srcOrd="2" destOrd="0" presId="urn:microsoft.com/office/officeart/2018/2/layout/IconLabelList"/>
    <dgm:cxn modelId="{73ED38F5-AC4A-49C3-84F1-D567B03CFC13}" type="presParOf" srcId="{0681529F-0FC3-45FD-8FCD-4F0BD2D45002}" destId="{3446B899-B420-4630-A40E-A80E4C84AEEF}" srcOrd="1" destOrd="0" presId="urn:microsoft.com/office/officeart/2018/2/layout/IconLabelList"/>
    <dgm:cxn modelId="{4B73B1F9-FA87-4443-A833-BE3F3B126515}" type="presParOf" srcId="{0681529F-0FC3-45FD-8FCD-4F0BD2D45002}" destId="{8F75818B-677B-4D50-BD30-237503B34E2F}" srcOrd="2" destOrd="0" presId="urn:microsoft.com/office/officeart/2018/2/layout/IconLabelList"/>
    <dgm:cxn modelId="{881A31D0-87EE-4A03-989C-6D6D8F460040}" type="presParOf" srcId="{8F75818B-677B-4D50-BD30-237503B34E2F}" destId="{5D3B8C84-D29C-4E20-8133-29061194A722}" srcOrd="0" destOrd="0" presId="urn:microsoft.com/office/officeart/2018/2/layout/IconLabelList"/>
    <dgm:cxn modelId="{C55BE93B-6323-4664-9C9F-4BE5C73D2AED}" type="presParOf" srcId="{8F75818B-677B-4D50-BD30-237503B34E2F}" destId="{DECF2DFB-AF15-4F81-ACB8-8FB83B3A0BB7}" srcOrd="1" destOrd="0" presId="urn:microsoft.com/office/officeart/2018/2/layout/IconLabelList"/>
    <dgm:cxn modelId="{33E91C5F-8B10-44D2-8081-7C038FB226A4}" type="presParOf" srcId="{8F75818B-677B-4D50-BD30-237503B34E2F}" destId="{DE0017E8-F9AC-40FE-A8C6-9583356767FD}" srcOrd="2" destOrd="0" presId="urn:microsoft.com/office/officeart/2018/2/layout/IconLabelList"/>
    <dgm:cxn modelId="{53326F32-C765-4CC5-AC4F-FCBE60D37607}" type="presParOf" srcId="{0681529F-0FC3-45FD-8FCD-4F0BD2D45002}" destId="{542540EF-853D-4C23-B167-27502CD4322E}" srcOrd="3" destOrd="0" presId="urn:microsoft.com/office/officeart/2018/2/layout/IconLabelList"/>
    <dgm:cxn modelId="{EE4D52EA-4185-443F-83D0-79B33B89C1D1}" type="presParOf" srcId="{0681529F-0FC3-45FD-8FCD-4F0BD2D45002}" destId="{362EDEDA-2FCC-4A5C-9A23-59B896608779}" srcOrd="4" destOrd="0" presId="urn:microsoft.com/office/officeart/2018/2/layout/IconLabelList"/>
    <dgm:cxn modelId="{15A6C5A0-1AD9-4498-8D22-5A500CFEE95D}" type="presParOf" srcId="{362EDEDA-2FCC-4A5C-9A23-59B896608779}" destId="{B9C13130-64C0-48CD-9B9E-2A834CC09BD0}" srcOrd="0" destOrd="0" presId="urn:microsoft.com/office/officeart/2018/2/layout/IconLabelList"/>
    <dgm:cxn modelId="{05EDA790-D581-4980-8728-3B7364D781D8}" type="presParOf" srcId="{362EDEDA-2FCC-4A5C-9A23-59B896608779}" destId="{7A55C2BE-B276-4F95-9F66-31551ADB2E79}" srcOrd="1" destOrd="0" presId="urn:microsoft.com/office/officeart/2018/2/layout/IconLabelList"/>
    <dgm:cxn modelId="{2CA57EE4-95EF-4D31-BCCF-160166A8AF59}" type="presParOf" srcId="{362EDEDA-2FCC-4A5C-9A23-59B896608779}" destId="{34D297C6-5CA4-46CA-AF84-351913B9F3EC}"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3787027-5EC7-4C77-AD72-E8DEA21C0C51}"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C17B265A-5961-4131-8007-03BC2E2E607B}">
      <dgm:prSet custT="1"/>
      <dgm:spPr/>
      <dgm:t>
        <a:bodyPr/>
        <a:lstStyle/>
        <a:p>
          <a:pPr>
            <a:lnSpc>
              <a:spcPct val="100000"/>
            </a:lnSpc>
          </a:pPr>
          <a:r>
            <a:rPr lang="en-GB" sz="1600" dirty="0"/>
            <a:t>What skills will be needed for each project? What qualifications, interests or backgrounds would be most helpful to complete this work?</a:t>
          </a:r>
        </a:p>
        <a:p>
          <a:endParaRPr lang="en-US" sz="1400" dirty="0"/>
        </a:p>
      </dgm:t>
    </dgm:pt>
    <dgm:pt modelId="{7B29B028-7822-479C-8DCF-DCB118A8F531}" type="parTrans" cxnId="{3F741282-ACA3-434A-940C-9CA94197D1C2}">
      <dgm:prSet/>
      <dgm:spPr/>
      <dgm:t>
        <a:bodyPr/>
        <a:lstStyle/>
        <a:p>
          <a:endParaRPr lang="en-US" sz="2000"/>
        </a:p>
      </dgm:t>
    </dgm:pt>
    <dgm:pt modelId="{C5E68DEA-FADE-4729-BCDB-F98599A70187}" type="sibTrans" cxnId="{3F741282-ACA3-434A-940C-9CA94197D1C2}">
      <dgm:prSet/>
      <dgm:spPr/>
      <dgm:t>
        <a:bodyPr/>
        <a:lstStyle/>
        <a:p>
          <a:endParaRPr lang="en-US" sz="2000"/>
        </a:p>
      </dgm:t>
    </dgm:pt>
    <dgm:pt modelId="{CD0831E4-2F04-43C6-BD56-3F3357D0EEBC}">
      <dgm:prSet custT="1"/>
      <dgm:spPr/>
      <dgm:t>
        <a:bodyPr anchor="ctr"/>
        <a:lstStyle/>
        <a:p>
          <a:pPr>
            <a:lnSpc>
              <a:spcPct val="100000"/>
            </a:lnSpc>
          </a:pPr>
          <a:r>
            <a:rPr lang="en-GB" sz="1600" dirty="0"/>
            <a:t>Is the research method qualitative, quantitative or both?</a:t>
          </a:r>
          <a:endParaRPr lang="en-US" sz="1600" dirty="0"/>
        </a:p>
      </dgm:t>
    </dgm:pt>
    <dgm:pt modelId="{92E17487-EC40-43F7-A9DE-360C861B1D33}" type="parTrans" cxnId="{897825AE-02F7-4C80-8CCD-E8D5A4816EC1}">
      <dgm:prSet/>
      <dgm:spPr/>
      <dgm:t>
        <a:bodyPr/>
        <a:lstStyle/>
        <a:p>
          <a:endParaRPr lang="en-US" sz="2000"/>
        </a:p>
      </dgm:t>
    </dgm:pt>
    <dgm:pt modelId="{7E69BE13-2298-4A3C-8D4A-A9C10F607D64}" type="sibTrans" cxnId="{897825AE-02F7-4C80-8CCD-E8D5A4816EC1}">
      <dgm:prSet/>
      <dgm:spPr/>
      <dgm:t>
        <a:bodyPr/>
        <a:lstStyle/>
        <a:p>
          <a:endParaRPr lang="en-US" sz="2000"/>
        </a:p>
      </dgm:t>
    </dgm:pt>
    <dgm:pt modelId="{99F52F75-4C00-494B-8E75-3234696748CC}">
      <dgm:prSet custT="1"/>
      <dgm:spPr/>
      <dgm:t>
        <a:bodyPr anchor="ctr"/>
        <a:lstStyle/>
        <a:p>
          <a:pPr>
            <a:lnSpc>
              <a:spcPct val="100000"/>
            </a:lnSpc>
          </a:pPr>
          <a:r>
            <a:rPr lang="en-GB" sz="1600" dirty="0"/>
            <a:t>Is the work more field or office based?</a:t>
          </a:r>
          <a:endParaRPr lang="en-US" sz="1600" dirty="0"/>
        </a:p>
      </dgm:t>
    </dgm:pt>
    <dgm:pt modelId="{BCAA46A4-B8DA-49A0-852A-492AF8D00F32}" type="parTrans" cxnId="{17E5544F-127F-403E-B607-09BD164107D1}">
      <dgm:prSet/>
      <dgm:spPr/>
      <dgm:t>
        <a:bodyPr/>
        <a:lstStyle/>
        <a:p>
          <a:endParaRPr lang="en-US" sz="2000"/>
        </a:p>
      </dgm:t>
    </dgm:pt>
    <dgm:pt modelId="{B00F1429-03B0-4B45-BA8D-2D128AB4B6B9}" type="sibTrans" cxnId="{17E5544F-127F-403E-B607-09BD164107D1}">
      <dgm:prSet/>
      <dgm:spPr/>
      <dgm:t>
        <a:bodyPr/>
        <a:lstStyle/>
        <a:p>
          <a:endParaRPr lang="en-US" sz="2000"/>
        </a:p>
      </dgm:t>
    </dgm:pt>
    <dgm:pt modelId="{EB6D25D1-A0A3-4D76-94CF-E7D96CBB39AE}">
      <dgm:prSet custT="1"/>
      <dgm:spPr/>
      <dgm:t>
        <a:bodyPr anchor="ctr"/>
        <a:lstStyle/>
        <a:p>
          <a:pPr>
            <a:lnSpc>
              <a:spcPct val="100000"/>
            </a:lnSpc>
          </a:pPr>
          <a:r>
            <a:rPr lang="en-GB" sz="1800" dirty="0"/>
            <a:t>Is the work more interactive or individual-based?</a:t>
          </a:r>
          <a:endParaRPr lang="en-US" sz="1800" dirty="0"/>
        </a:p>
      </dgm:t>
    </dgm:pt>
    <dgm:pt modelId="{4F6E5FC8-45FA-454F-948A-9A5DE712D2E1}" type="parTrans" cxnId="{F20E878F-8EBD-4182-8E93-639088B95462}">
      <dgm:prSet/>
      <dgm:spPr/>
      <dgm:t>
        <a:bodyPr/>
        <a:lstStyle/>
        <a:p>
          <a:endParaRPr lang="en-US" sz="2000"/>
        </a:p>
      </dgm:t>
    </dgm:pt>
    <dgm:pt modelId="{B56B870A-0235-4908-A2F7-E6CBDCB3AD01}" type="sibTrans" cxnId="{F20E878F-8EBD-4182-8E93-639088B95462}">
      <dgm:prSet/>
      <dgm:spPr/>
      <dgm:t>
        <a:bodyPr/>
        <a:lstStyle/>
        <a:p>
          <a:endParaRPr lang="en-US" sz="2000"/>
        </a:p>
      </dgm:t>
    </dgm:pt>
    <dgm:pt modelId="{52662E38-CB23-406F-8F2C-A56A5134B8DB}" type="pres">
      <dgm:prSet presAssocID="{A3787027-5EC7-4C77-AD72-E8DEA21C0C51}" presName="root" presStyleCnt="0">
        <dgm:presLayoutVars>
          <dgm:dir/>
          <dgm:resizeHandles val="exact"/>
        </dgm:presLayoutVars>
      </dgm:prSet>
      <dgm:spPr/>
    </dgm:pt>
    <dgm:pt modelId="{04EF43D1-879B-4F79-82C0-49DAACE2B6C2}" type="pres">
      <dgm:prSet presAssocID="{C17B265A-5961-4131-8007-03BC2E2E607B}" presName="compNode" presStyleCnt="0"/>
      <dgm:spPr/>
    </dgm:pt>
    <dgm:pt modelId="{540F2D1F-8A01-48F2-95BB-CDFF41079945}" type="pres">
      <dgm:prSet presAssocID="{C17B265A-5961-4131-8007-03BC2E2E607B}" presName="iconRect" presStyleLbl="node1" presStyleIdx="0" presStyleCnt="4" custLinFactNeighborX="65338" custLinFactNeighborY="-213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15C9EFBC-D0C8-4373-BB00-13EB9413E63B}" type="pres">
      <dgm:prSet presAssocID="{C17B265A-5961-4131-8007-03BC2E2E607B}" presName="spaceRect" presStyleCnt="0"/>
      <dgm:spPr/>
    </dgm:pt>
    <dgm:pt modelId="{3180A8A0-9D52-4E54-B9FE-A3A84D3D1315}" type="pres">
      <dgm:prSet presAssocID="{C17B265A-5961-4131-8007-03BC2E2E607B}" presName="textRect" presStyleLbl="revTx" presStyleIdx="0" presStyleCnt="4" custScaleX="112784" custLinFactNeighborX="41478" custLinFactNeighborY="-5185">
        <dgm:presLayoutVars>
          <dgm:chMax val="1"/>
          <dgm:chPref val="1"/>
        </dgm:presLayoutVars>
      </dgm:prSet>
      <dgm:spPr/>
    </dgm:pt>
    <dgm:pt modelId="{81F319CF-1427-4713-8E21-C83D193202C0}" type="pres">
      <dgm:prSet presAssocID="{C5E68DEA-FADE-4729-BCDB-F98599A70187}" presName="sibTrans" presStyleCnt="0"/>
      <dgm:spPr/>
    </dgm:pt>
    <dgm:pt modelId="{8B73B018-4A4B-4E1D-9CA9-E1F667CC0EAE}" type="pres">
      <dgm:prSet presAssocID="{CD0831E4-2F04-43C6-BD56-3F3357D0EEBC}" presName="compNode" presStyleCnt="0"/>
      <dgm:spPr/>
    </dgm:pt>
    <dgm:pt modelId="{28E3F597-C21E-4CBD-8726-3E035DB53353}" type="pres">
      <dgm:prSet presAssocID="{CD0831E4-2F04-43C6-BD56-3F3357D0EEBC}" presName="iconRect" presStyleLbl="node1" presStyleIdx="1" presStyleCnt="4" custLinFactX="100000" custLinFactNeighborX="143893" custLinFactNeighborY="-213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ar chart"/>
        </a:ext>
      </dgm:extLst>
    </dgm:pt>
    <dgm:pt modelId="{860579EB-2554-47A3-83A9-487793D4FA0C}" type="pres">
      <dgm:prSet presAssocID="{CD0831E4-2F04-43C6-BD56-3F3357D0EEBC}" presName="spaceRect" presStyleCnt="0"/>
      <dgm:spPr/>
    </dgm:pt>
    <dgm:pt modelId="{A8BD0F0C-D663-4967-BB11-FF2F1F3B559A}" type="pres">
      <dgm:prSet presAssocID="{CD0831E4-2F04-43C6-BD56-3F3357D0EEBC}" presName="textRect" presStyleLbl="revTx" presStyleIdx="1" presStyleCnt="4" custLinFactX="9753" custLinFactNeighborX="100000" custLinFactNeighborY="-960">
        <dgm:presLayoutVars>
          <dgm:chMax val="1"/>
          <dgm:chPref val="1"/>
        </dgm:presLayoutVars>
      </dgm:prSet>
      <dgm:spPr/>
    </dgm:pt>
    <dgm:pt modelId="{02B8D1A2-AFE3-44AE-B545-C621A908097C}" type="pres">
      <dgm:prSet presAssocID="{7E69BE13-2298-4A3C-8D4A-A9C10F607D64}" presName="sibTrans" presStyleCnt="0"/>
      <dgm:spPr/>
    </dgm:pt>
    <dgm:pt modelId="{04D777D7-58B6-43CE-B852-F8A8F98F7FC2}" type="pres">
      <dgm:prSet presAssocID="{99F52F75-4C00-494B-8E75-3234696748CC}" presName="compNode" presStyleCnt="0"/>
      <dgm:spPr/>
    </dgm:pt>
    <dgm:pt modelId="{4A9F5016-BC26-41FB-9F9F-FC6BBB4B5E2D}" type="pres">
      <dgm:prSet presAssocID="{99F52F75-4C00-494B-8E75-3234696748CC}" presName="iconRect" presStyleLbl="node1" presStyleIdx="2" presStyleCnt="4" custLinFactY="200000" custLinFactNeighborX="-12617" custLinFactNeighborY="272561"/>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riefcase"/>
        </a:ext>
      </dgm:extLst>
    </dgm:pt>
    <dgm:pt modelId="{712ADCE9-DFCD-4691-8B77-35E17F067CB9}" type="pres">
      <dgm:prSet presAssocID="{99F52F75-4C00-494B-8E75-3234696748CC}" presName="spaceRect" presStyleCnt="0"/>
      <dgm:spPr/>
    </dgm:pt>
    <dgm:pt modelId="{30A0B75F-C160-47B9-87FE-A33CFA2ECFC8}" type="pres">
      <dgm:prSet presAssocID="{99F52F75-4C00-494B-8E75-3234696748CC}" presName="textRect" presStyleLbl="revTx" presStyleIdx="2" presStyleCnt="4" custLinFactY="81637" custLinFactNeighborX="-6419" custLinFactNeighborY="100000">
        <dgm:presLayoutVars>
          <dgm:chMax val="1"/>
          <dgm:chPref val="1"/>
        </dgm:presLayoutVars>
      </dgm:prSet>
      <dgm:spPr/>
    </dgm:pt>
    <dgm:pt modelId="{890A7CF0-4101-4451-AC9B-C6AF9E161A53}" type="pres">
      <dgm:prSet presAssocID="{B00F1429-03B0-4B45-BA8D-2D128AB4B6B9}" presName="sibTrans" presStyleCnt="0"/>
      <dgm:spPr/>
    </dgm:pt>
    <dgm:pt modelId="{D319BD5C-8BEC-4B8D-8346-C3558FCE78A5}" type="pres">
      <dgm:prSet presAssocID="{EB6D25D1-A0A3-4D76-94CF-E7D96CBB39AE}" presName="compNode" presStyleCnt="0"/>
      <dgm:spPr/>
    </dgm:pt>
    <dgm:pt modelId="{21A4736F-36FF-4257-A6FF-8D6561E06A0D}" type="pres">
      <dgm:prSet presAssocID="{EB6D25D1-A0A3-4D76-94CF-E7D96CBB39AE}" presName="iconRect" presStyleLbl="node1" presStyleIdx="3" presStyleCnt="4" custLinFactX="-84968" custLinFactNeighborX="-100000" custLinFactNeighborY="-212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ierarchy"/>
        </a:ext>
      </dgm:extLst>
    </dgm:pt>
    <dgm:pt modelId="{18711D56-9BC8-4C62-AA07-B6824C64AF1B}" type="pres">
      <dgm:prSet presAssocID="{EB6D25D1-A0A3-4D76-94CF-E7D96CBB39AE}" presName="spaceRect" presStyleCnt="0"/>
      <dgm:spPr/>
    </dgm:pt>
    <dgm:pt modelId="{8C671A71-AB1D-41B6-9858-BB6EBDA9355F}" type="pres">
      <dgm:prSet presAssocID="{EB6D25D1-A0A3-4D76-94CF-E7D96CBB39AE}" presName="textRect" presStyleLbl="revTx" presStyleIdx="3" presStyleCnt="4" custLinFactNeighborX="-82495" custLinFactNeighborY="-5301">
        <dgm:presLayoutVars>
          <dgm:chMax val="1"/>
          <dgm:chPref val="1"/>
        </dgm:presLayoutVars>
      </dgm:prSet>
      <dgm:spPr/>
    </dgm:pt>
  </dgm:ptLst>
  <dgm:cxnLst>
    <dgm:cxn modelId="{17E5544F-127F-403E-B607-09BD164107D1}" srcId="{A3787027-5EC7-4C77-AD72-E8DEA21C0C51}" destId="{99F52F75-4C00-494B-8E75-3234696748CC}" srcOrd="2" destOrd="0" parTransId="{BCAA46A4-B8DA-49A0-852A-492AF8D00F32}" sibTransId="{B00F1429-03B0-4B45-BA8D-2D128AB4B6B9}"/>
    <dgm:cxn modelId="{F815AF70-E9A3-1044-954B-1C1A00A142BF}" type="presOf" srcId="{CD0831E4-2F04-43C6-BD56-3F3357D0EEBC}" destId="{A8BD0F0C-D663-4967-BB11-FF2F1F3B559A}" srcOrd="0" destOrd="0" presId="urn:microsoft.com/office/officeart/2018/2/layout/IconLabelList"/>
    <dgm:cxn modelId="{4A4C6480-597E-1E4F-A348-98A670214FA9}" type="presOf" srcId="{A3787027-5EC7-4C77-AD72-E8DEA21C0C51}" destId="{52662E38-CB23-406F-8F2C-A56A5134B8DB}" srcOrd="0" destOrd="0" presId="urn:microsoft.com/office/officeart/2018/2/layout/IconLabelList"/>
    <dgm:cxn modelId="{3F741282-ACA3-434A-940C-9CA94197D1C2}" srcId="{A3787027-5EC7-4C77-AD72-E8DEA21C0C51}" destId="{C17B265A-5961-4131-8007-03BC2E2E607B}" srcOrd="0" destOrd="0" parTransId="{7B29B028-7822-479C-8DCF-DCB118A8F531}" sibTransId="{C5E68DEA-FADE-4729-BCDB-F98599A70187}"/>
    <dgm:cxn modelId="{F20E878F-8EBD-4182-8E93-639088B95462}" srcId="{A3787027-5EC7-4C77-AD72-E8DEA21C0C51}" destId="{EB6D25D1-A0A3-4D76-94CF-E7D96CBB39AE}" srcOrd="3" destOrd="0" parTransId="{4F6E5FC8-45FA-454F-948A-9A5DE712D2E1}" sibTransId="{B56B870A-0235-4908-A2F7-E6CBDCB3AD01}"/>
    <dgm:cxn modelId="{897825AE-02F7-4C80-8CCD-E8D5A4816EC1}" srcId="{A3787027-5EC7-4C77-AD72-E8DEA21C0C51}" destId="{CD0831E4-2F04-43C6-BD56-3F3357D0EEBC}" srcOrd="1" destOrd="0" parTransId="{92E17487-EC40-43F7-A9DE-360C861B1D33}" sibTransId="{7E69BE13-2298-4A3C-8D4A-A9C10F607D64}"/>
    <dgm:cxn modelId="{DC9AD4BD-74F1-684A-9689-ED1F351D30CC}" type="presOf" srcId="{99F52F75-4C00-494B-8E75-3234696748CC}" destId="{30A0B75F-C160-47B9-87FE-A33CFA2ECFC8}" srcOrd="0" destOrd="0" presId="urn:microsoft.com/office/officeart/2018/2/layout/IconLabelList"/>
    <dgm:cxn modelId="{CCC57DC9-8EBA-A046-BA5B-1CA94D51C805}" type="presOf" srcId="{C17B265A-5961-4131-8007-03BC2E2E607B}" destId="{3180A8A0-9D52-4E54-B9FE-A3A84D3D1315}" srcOrd="0" destOrd="0" presId="urn:microsoft.com/office/officeart/2018/2/layout/IconLabelList"/>
    <dgm:cxn modelId="{F961E1FA-B6BB-8D4B-9DDD-CA76D03C89E7}" type="presOf" srcId="{EB6D25D1-A0A3-4D76-94CF-E7D96CBB39AE}" destId="{8C671A71-AB1D-41B6-9858-BB6EBDA9355F}" srcOrd="0" destOrd="0" presId="urn:microsoft.com/office/officeart/2018/2/layout/IconLabelList"/>
    <dgm:cxn modelId="{A1FD5182-CEFD-5540-B158-C3F43118FCA7}" type="presParOf" srcId="{52662E38-CB23-406F-8F2C-A56A5134B8DB}" destId="{04EF43D1-879B-4F79-82C0-49DAACE2B6C2}" srcOrd="0" destOrd="0" presId="urn:microsoft.com/office/officeart/2018/2/layout/IconLabelList"/>
    <dgm:cxn modelId="{1B27DF21-71D0-564F-8AD7-FA2E3C2D8E0C}" type="presParOf" srcId="{04EF43D1-879B-4F79-82C0-49DAACE2B6C2}" destId="{540F2D1F-8A01-48F2-95BB-CDFF41079945}" srcOrd="0" destOrd="0" presId="urn:microsoft.com/office/officeart/2018/2/layout/IconLabelList"/>
    <dgm:cxn modelId="{158C2D62-F336-D444-8FAD-D2C6C6C386BC}" type="presParOf" srcId="{04EF43D1-879B-4F79-82C0-49DAACE2B6C2}" destId="{15C9EFBC-D0C8-4373-BB00-13EB9413E63B}" srcOrd="1" destOrd="0" presId="urn:microsoft.com/office/officeart/2018/2/layout/IconLabelList"/>
    <dgm:cxn modelId="{D1FF3056-4B98-0447-96FB-4C7203A6B511}" type="presParOf" srcId="{04EF43D1-879B-4F79-82C0-49DAACE2B6C2}" destId="{3180A8A0-9D52-4E54-B9FE-A3A84D3D1315}" srcOrd="2" destOrd="0" presId="urn:microsoft.com/office/officeart/2018/2/layout/IconLabelList"/>
    <dgm:cxn modelId="{10EF7B0F-EF65-2141-B403-D4BC41017B6F}" type="presParOf" srcId="{52662E38-CB23-406F-8F2C-A56A5134B8DB}" destId="{81F319CF-1427-4713-8E21-C83D193202C0}" srcOrd="1" destOrd="0" presId="urn:microsoft.com/office/officeart/2018/2/layout/IconLabelList"/>
    <dgm:cxn modelId="{AC0A59A8-04E0-914A-B3B0-5601313AFAB1}" type="presParOf" srcId="{52662E38-CB23-406F-8F2C-A56A5134B8DB}" destId="{8B73B018-4A4B-4E1D-9CA9-E1F667CC0EAE}" srcOrd="2" destOrd="0" presId="urn:microsoft.com/office/officeart/2018/2/layout/IconLabelList"/>
    <dgm:cxn modelId="{940F52DD-4068-2D4F-A51F-CA184C6854A5}" type="presParOf" srcId="{8B73B018-4A4B-4E1D-9CA9-E1F667CC0EAE}" destId="{28E3F597-C21E-4CBD-8726-3E035DB53353}" srcOrd="0" destOrd="0" presId="urn:microsoft.com/office/officeart/2018/2/layout/IconLabelList"/>
    <dgm:cxn modelId="{DF55DB8E-7918-5C4A-B12C-932E6A083429}" type="presParOf" srcId="{8B73B018-4A4B-4E1D-9CA9-E1F667CC0EAE}" destId="{860579EB-2554-47A3-83A9-487793D4FA0C}" srcOrd="1" destOrd="0" presId="urn:microsoft.com/office/officeart/2018/2/layout/IconLabelList"/>
    <dgm:cxn modelId="{382F9E93-53CD-FB42-8A14-F3BC87E25BCA}" type="presParOf" srcId="{8B73B018-4A4B-4E1D-9CA9-E1F667CC0EAE}" destId="{A8BD0F0C-D663-4967-BB11-FF2F1F3B559A}" srcOrd="2" destOrd="0" presId="urn:microsoft.com/office/officeart/2018/2/layout/IconLabelList"/>
    <dgm:cxn modelId="{9CCC2794-50F4-4B40-B794-38D872F73267}" type="presParOf" srcId="{52662E38-CB23-406F-8F2C-A56A5134B8DB}" destId="{02B8D1A2-AFE3-44AE-B545-C621A908097C}" srcOrd="3" destOrd="0" presId="urn:microsoft.com/office/officeart/2018/2/layout/IconLabelList"/>
    <dgm:cxn modelId="{5CFC4612-8194-B647-A65F-1789546AB46E}" type="presParOf" srcId="{52662E38-CB23-406F-8F2C-A56A5134B8DB}" destId="{04D777D7-58B6-43CE-B852-F8A8F98F7FC2}" srcOrd="4" destOrd="0" presId="urn:microsoft.com/office/officeart/2018/2/layout/IconLabelList"/>
    <dgm:cxn modelId="{0519AF2A-045F-A448-B43D-CA993116FD3C}" type="presParOf" srcId="{04D777D7-58B6-43CE-B852-F8A8F98F7FC2}" destId="{4A9F5016-BC26-41FB-9F9F-FC6BBB4B5E2D}" srcOrd="0" destOrd="0" presId="urn:microsoft.com/office/officeart/2018/2/layout/IconLabelList"/>
    <dgm:cxn modelId="{4E996388-9006-C048-BC09-4C9632497567}" type="presParOf" srcId="{04D777D7-58B6-43CE-B852-F8A8F98F7FC2}" destId="{712ADCE9-DFCD-4691-8B77-35E17F067CB9}" srcOrd="1" destOrd="0" presId="urn:microsoft.com/office/officeart/2018/2/layout/IconLabelList"/>
    <dgm:cxn modelId="{B422D344-DD0C-8E49-828B-C9CCBAA6DF8E}" type="presParOf" srcId="{04D777D7-58B6-43CE-B852-F8A8F98F7FC2}" destId="{30A0B75F-C160-47B9-87FE-A33CFA2ECFC8}" srcOrd="2" destOrd="0" presId="urn:microsoft.com/office/officeart/2018/2/layout/IconLabelList"/>
    <dgm:cxn modelId="{9E4A45B1-4FC7-5B40-8A57-9B8B10E97CB3}" type="presParOf" srcId="{52662E38-CB23-406F-8F2C-A56A5134B8DB}" destId="{890A7CF0-4101-4451-AC9B-C6AF9E161A53}" srcOrd="5" destOrd="0" presId="urn:microsoft.com/office/officeart/2018/2/layout/IconLabelList"/>
    <dgm:cxn modelId="{242B808C-689C-3F47-AF50-20407102B201}" type="presParOf" srcId="{52662E38-CB23-406F-8F2C-A56A5134B8DB}" destId="{D319BD5C-8BEC-4B8D-8346-C3558FCE78A5}" srcOrd="6" destOrd="0" presId="urn:microsoft.com/office/officeart/2018/2/layout/IconLabelList"/>
    <dgm:cxn modelId="{53E8017D-13AF-104C-BD58-D14A3112689E}" type="presParOf" srcId="{D319BD5C-8BEC-4B8D-8346-C3558FCE78A5}" destId="{21A4736F-36FF-4257-A6FF-8D6561E06A0D}" srcOrd="0" destOrd="0" presId="urn:microsoft.com/office/officeart/2018/2/layout/IconLabelList"/>
    <dgm:cxn modelId="{3CC3F9FC-7422-E54C-B684-31379556DBC6}" type="presParOf" srcId="{D319BD5C-8BEC-4B8D-8346-C3558FCE78A5}" destId="{18711D56-9BC8-4C62-AA07-B6824C64AF1B}" srcOrd="1" destOrd="0" presId="urn:microsoft.com/office/officeart/2018/2/layout/IconLabelList"/>
    <dgm:cxn modelId="{6DA426B9-5F75-494B-9103-0B0F061C5205}" type="presParOf" srcId="{D319BD5C-8BEC-4B8D-8346-C3558FCE78A5}" destId="{8C671A71-AB1D-41B6-9858-BB6EBDA9355F}"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F1FB43-6175-40E2-82D1-F051058CF81E}">
      <dsp:nvSpPr>
        <dsp:cNvPr id="0" name=""/>
        <dsp:cNvSpPr/>
      </dsp:nvSpPr>
      <dsp:spPr>
        <a:xfrm>
          <a:off x="943696" y="486595"/>
          <a:ext cx="1253716" cy="125371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24C2CD-48DA-4D7D-8AF2-20D9265BF60B}">
      <dsp:nvSpPr>
        <dsp:cNvPr id="0" name=""/>
        <dsp:cNvSpPr/>
      </dsp:nvSpPr>
      <dsp:spPr>
        <a:xfrm>
          <a:off x="177536" y="2112762"/>
          <a:ext cx="2786037"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GB" sz="1800" kern="1200" dirty="0"/>
            <a:t>Review of proposed YRA projects</a:t>
          </a:r>
          <a:endParaRPr lang="en-US" sz="1800" kern="1200" dirty="0"/>
        </a:p>
      </dsp:txBody>
      <dsp:txXfrm>
        <a:off x="177536" y="2112762"/>
        <a:ext cx="2786037" cy="855000"/>
      </dsp:txXfrm>
    </dsp:sp>
    <dsp:sp modelId="{5D3B8C84-D29C-4E20-8133-29061194A722}">
      <dsp:nvSpPr>
        <dsp:cNvPr id="0" name=""/>
        <dsp:cNvSpPr/>
      </dsp:nvSpPr>
      <dsp:spPr>
        <a:xfrm>
          <a:off x="4217289" y="453158"/>
          <a:ext cx="1253716" cy="125371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0017E8-F9AC-40FE-A8C6-9583356767FD}">
      <dsp:nvSpPr>
        <dsp:cNvPr id="0" name=""/>
        <dsp:cNvSpPr/>
      </dsp:nvSpPr>
      <dsp:spPr>
        <a:xfrm>
          <a:off x="3451129" y="2112762"/>
          <a:ext cx="2786037"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GB" sz="1800" kern="1200" dirty="0"/>
            <a:t>Outlining key skills needed for each project</a:t>
          </a:r>
          <a:endParaRPr lang="en-US" sz="1800" kern="1200" dirty="0"/>
        </a:p>
      </dsp:txBody>
      <dsp:txXfrm>
        <a:off x="3451129" y="2112762"/>
        <a:ext cx="2786037" cy="855000"/>
      </dsp:txXfrm>
    </dsp:sp>
    <dsp:sp modelId="{B9C13130-64C0-48CD-9B9E-2A834CC09BD0}">
      <dsp:nvSpPr>
        <dsp:cNvPr id="0" name=""/>
        <dsp:cNvSpPr/>
      </dsp:nvSpPr>
      <dsp:spPr>
        <a:xfrm>
          <a:off x="7490883" y="486595"/>
          <a:ext cx="1253716" cy="125371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D297C6-5CA4-46CA-AF84-351913B9F3EC}">
      <dsp:nvSpPr>
        <dsp:cNvPr id="0" name=""/>
        <dsp:cNvSpPr/>
      </dsp:nvSpPr>
      <dsp:spPr>
        <a:xfrm>
          <a:off x="6724722" y="2112762"/>
          <a:ext cx="2786037"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GB" sz="1800" kern="1200" dirty="0"/>
            <a:t>Facilitating brainstorming session that will guide project selection</a:t>
          </a:r>
          <a:endParaRPr lang="en-US" sz="1800" kern="1200" dirty="0"/>
        </a:p>
      </dsp:txBody>
      <dsp:txXfrm>
        <a:off x="6724722" y="2112762"/>
        <a:ext cx="2786037" cy="855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F2D1F-8A01-48F2-95BB-CDFF41079945}">
      <dsp:nvSpPr>
        <dsp:cNvPr id="0" name=""/>
        <dsp:cNvSpPr/>
      </dsp:nvSpPr>
      <dsp:spPr>
        <a:xfrm>
          <a:off x="1454729" y="106357"/>
          <a:ext cx="703212" cy="7032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80A8A0-9D52-4E54-B9FE-A3A84D3D1315}">
      <dsp:nvSpPr>
        <dsp:cNvPr id="0" name=""/>
        <dsp:cNvSpPr/>
      </dsp:nvSpPr>
      <dsp:spPr>
        <a:xfrm>
          <a:off x="1113810" y="1173308"/>
          <a:ext cx="1762470" cy="1801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GB" sz="1600" kern="1200" dirty="0"/>
            <a:t>What skills will be needed for each project? What qualifications, interests or backgrounds would be most helpful to complete this work?</a:t>
          </a:r>
        </a:p>
        <a:p>
          <a:pPr marL="0" lvl="0" indent="0" algn="ctr" defTabSz="711200">
            <a:spcBef>
              <a:spcPct val="0"/>
            </a:spcBef>
            <a:spcAft>
              <a:spcPct val="35000"/>
            </a:spcAft>
            <a:buNone/>
          </a:pPr>
          <a:endParaRPr lang="en-US" sz="1400" kern="1200" dirty="0"/>
        </a:p>
      </dsp:txBody>
      <dsp:txXfrm>
        <a:off x="1113810" y="1173308"/>
        <a:ext cx="1762470" cy="1801983"/>
      </dsp:txXfrm>
    </dsp:sp>
    <dsp:sp modelId="{28E3F597-C21E-4CBD-8726-3E035DB53353}">
      <dsp:nvSpPr>
        <dsp:cNvPr id="0" name=""/>
        <dsp:cNvSpPr/>
      </dsp:nvSpPr>
      <dsp:spPr>
        <a:xfrm>
          <a:off x="4646405" y="106357"/>
          <a:ext cx="703212" cy="7032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BD0F0C-D663-4967-BB11-FF2F1F3B559A}">
      <dsp:nvSpPr>
        <dsp:cNvPr id="0" name=""/>
        <dsp:cNvSpPr/>
      </dsp:nvSpPr>
      <dsp:spPr>
        <a:xfrm>
          <a:off x="4216682" y="1249442"/>
          <a:ext cx="1562695" cy="1801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a:lnSpc>
              <a:spcPct val="100000"/>
            </a:lnSpc>
            <a:spcBef>
              <a:spcPct val="0"/>
            </a:spcBef>
            <a:spcAft>
              <a:spcPct val="35000"/>
            </a:spcAft>
            <a:buNone/>
          </a:pPr>
          <a:r>
            <a:rPr lang="en-GB" sz="1600" kern="1200" dirty="0"/>
            <a:t>Is the research method qualitative, quantitative or both?</a:t>
          </a:r>
          <a:endParaRPr lang="en-US" sz="1600" kern="1200" dirty="0"/>
        </a:p>
      </dsp:txBody>
      <dsp:txXfrm>
        <a:off x="4216682" y="1249442"/>
        <a:ext cx="1562695" cy="1801983"/>
      </dsp:txXfrm>
    </dsp:sp>
    <dsp:sp modelId="{4A9F5016-BC26-41FB-9F9F-FC6BBB4B5E2D}">
      <dsp:nvSpPr>
        <dsp:cNvPr id="0" name=""/>
        <dsp:cNvSpPr/>
      </dsp:nvSpPr>
      <dsp:spPr>
        <a:xfrm>
          <a:off x="4678761" y="3444459"/>
          <a:ext cx="703212" cy="7032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A0B75F-C160-47B9-87FE-A33CFA2ECFC8}">
      <dsp:nvSpPr>
        <dsp:cNvPr id="0" name=""/>
        <dsp:cNvSpPr/>
      </dsp:nvSpPr>
      <dsp:spPr>
        <a:xfrm>
          <a:off x="4237434" y="4539808"/>
          <a:ext cx="1562695" cy="1801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11200">
            <a:lnSpc>
              <a:spcPct val="100000"/>
            </a:lnSpc>
            <a:spcBef>
              <a:spcPct val="0"/>
            </a:spcBef>
            <a:spcAft>
              <a:spcPct val="35000"/>
            </a:spcAft>
            <a:buNone/>
          </a:pPr>
          <a:r>
            <a:rPr lang="en-GB" sz="1600" kern="1200" dirty="0"/>
            <a:t>Is the work more field or office based?</a:t>
          </a:r>
          <a:endParaRPr lang="en-US" sz="1600" kern="1200" dirty="0"/>
        </a:p>
      </dsp:txBody>
      <dsp:txXfrm>
        <a:off x="4237434" y="4539808"/>
        <a:ext cx="1562695" cy="1801983"/>
      </dsp:txXfrm>
    </dsp:sp>
    <dsp:sp modelId="{21A4736F-36FF-4257-A6FF-8D6561E06A0D}">
      <dsp:nvSpPr>
        <dsp:cNvPr id="0" name=""/>
        <dsp:cNvSpPr/>
      </dsp:nvSpPr>
      <dsp:spPr>
        <a:xfrm>
          <a:off x="1530712" y="3444461"/>
          <a:ext cx="703212" cy="70321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671A71-AB1D-41B6-9858-BB6EBDA9355F}">
      <dsp:nvSpPr>
        <dsp:cNvPr id="0" name=""/>
        <dsp:cNvSpPr/>
      </dsp:nvSpPr>
      <dsp:spPr>
        <a:xfrm>
          <a:off x="1112544" y="4509265"/>
          <a:ext cx="1562695" cy="1801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a:lnSpc>
              <a:spcPct val="100000"/>
            </a:lnSpc>
            <a:spcBef>
              <a:spcPct val="0"/>
            </a:spcBef>
            <a:spcAft>
              <a:spcPct val="35000"/>
            </a:spcAft>
            <a:buNone/>
          </a:pPr>
          <a:r>
            <a:rPr lang="en-GB" sz="1800" kern="1200" dirty="0"/>
            <a:t>Is the work more interactive or individual-based?</a:t>
          </a:r>
          <a:endParaRPr lang="en-US" sz="1800" kern="1200" dirty="0"/>
        </a:p>
      </dsp:txBody>
      <dsp:txXfrm>
        <a:off x="1112544" y="4509265"/>
        <a:ext cx="1562695" cy="1801983"/>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93107-67FC-3B44-BC86-764F3E0375FA}" type="datetimeFigureOut">
              <a:rPr lang="en-US" smtClean="0"/>
              <a:t>5/5/21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E431AB-FE22-3941-AA86-67DC5DB02D79}" type="slidenum">
              <a:rPr lang="en-US" smtClean="0"/>
              <a:t>‹#›</a:t>
            </a:fld>
            <a:endParaRPr lang="en-US"/>
          </a:p>
        </p:txBody>
      </p:sp>
    </p:spTree>
    <p:extLst>
      <p:ext uri="{BB962C8B-B14F-4D97-AF65-F5344CB8AC3E}">
        <p14:creationId xmlns:p14="http://schemas.microsoft.com/office/powerpoint/2010/main" val="85044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and welcome to this session on Practical examples of Qualitative Research Studies. This session will build on your previous sessions of intro to research methods from Day 1 and Qualitative research methods and qualitative data analysis from this morning.</a:t>
            </a:r>
          </a:p>
          <a:p>
            <a:endParaRPr lang="en-US" dirty="0"/>
          </a:p>
          <a:p>
            <a:r>
              <a:rPr lang="en-US" dirty="0"/>
              <a:t>My name is Suzanna Francis. Mandi </a:t>
            </a:r>
            <a:r>
              <a:rPr lang="en-US" dirty="0" err="1"/>
              <a:t>Tembo</a:t>
            </a:r>
            <a:r>
              <a:rPr lang="en-US" dirty="0"/>
              <a:t> and I will be your facilitators for this session.</a:t>
            </a:r>
          </a:p>
        </p:txBody>
      </p:sp>
      <p:sp>
        <p:nvSpPr>
          <p:cNvPr id="4" name="Slide Number Placeholder 3"/>
          <p:cNvSpPr>
            <a:spLocks noGrp="1"/>
          </p:cNvSpPr>
          <p:nvPr>
            <p:ph type="sldNum" sz="quarter" idx="5"/>
          </p:nvPr>
        </p:nvSpPr>
        <p:spPr/>
        <p:txBody>
          <a:bodyPr/>
          <a:lstStyle/>
          <a:p>
            <a:fld id="{A8E431AB-FE22-3941-AA86-67DC5DB02D79}" type="slidenum">
              <a:rPr lang="en-US" smtClean="0"/>
              <a:t>1</a:t>
            </a:fld>
            <a:endParaRPr lang="en-US"/>
          </a:p>
        </p:txBody>
      </p:sp>
    </p:spTree>
    <p:extLst>
      <p:ext uri="{BB962C8B-B14F-4D97-AF65-F5344CB8AC3E}">
        <p14:creationId xmlns:p14="http://schemas.microsoft.com/office/powerpoint/2010/main" val="2790923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Objectives of this session are to  - </a:t>
            </a:r>
          </a:p>
        </p:txBody>
      </p:sp>
      <p:sp>
        <p:nvSpPr>
          <p:cNvPr id="4" name="Slide Number Placeholder 3"/>
          <p:cNvSpPr>
            <a:spLocks noGrp="1"/>
          </p:cNvSpPr>
          <p:nvPr>
            <p:ph type="sldNum" sz="quarter" idx="5"/>
          </p:nvPr>
        </p:nvSpPr>
        <p:spPr/>
        <p:txBody>
          <a:bodyPr/>
          <a:lstStyle/>
          <a:p>
            <a:fld id="{A8E431AB-FE22-3941-AA86-67DC5DB02D79}" type="slidenum">
              <a:rPr lang="en-US" smtClean="0"/>
              <a:t>2</a:t>
            </a:fld>
            <a:endParaRPr lang="en-US"/>
          </a:p>
        </p:txBody>
      </p:sp>
    </p:spTree>
    <p:extLst>
      <p:ext uri="{BB962C8B-B14F-4D97-AF65-F5344CB8AC3E}">
        <p14:creationId xmlns:p14="http://schemas.microsoft.com/office/powerpoint/2010/main" val="1655407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will be working in small groups  of 4 to 5 people. Each group will have one study paper to discuss for 30 minutes. I will show you a list of questions to consider in the next slide. We recommend that one person from your group use flip chart paper to make notes, and at the end of the 30 minutes, another person from your group to present the results to the larger group.</a:t>
            </a:r>
          </a:p>
        </p:txBody>
      </p:sp>
      <p:sp>
        <p:nvSpPr>
          <p:cNvPr id="4" name="Slide Number Placeholder 3"/>
          <p:cNvSpPr>
            <a:spLocks noGrp="1"/>
          </p:cNvSpPr>
          <p:nvPr>
            <p:ph type="sldNum" sz="quarter" idx="5"/>
          </p:nvPr>
        </p:nvSpPr>
        <p:spPr/>
        <p:txBody>
          <a:bodyPr/>
          <a:lstStyle/>
          <a:p>
            <a:fld id="{A8E431AB-FE22-3941-AA86-67DC5DB02D79}" type="slidenum">
              <a:rPr lang="en-US" smtClean="0"/>
              <a:t>3</a:t>
            </a:fld>
            <a:endParaRPr lang="en-US"/>
          </a:p>
        </p:txBody>
      </p:sp>
    </p:spTree>
    <p:extLst>
      <p:ext uri="{BB962C8B-B14F-4D97-AF65-F5344CB8AC3E}">
        <p14:creationId xmlns:p14="http://schemas.microsoft.com/office/powerpoint/2010/main" val="2959815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will be working in small groups  of 4 to 5 people. Each group will have one study paper to discuss for 30 minutes. I will show you a list of questions to consider in the next slide. We recommend that one person from your group use flip chart paper to make notes, and at the end of the 30 minutes, another person from your group to present the results to the larger group.</a:t>
            </a:r>
          </a:p>
        </p:txBody>
      </p:sp>
      <p:sp>
        <p:nvSpPr>
          <p:cNvPr id="4" name="Slide Number Placeholder 3"/>
          <p:cNvSpPr>
            <a:spLocks noGrp="1"/>
          </p:cNvSpPr>
          <p:nvPr>
            <p:ph type="sldNum" sz="quarter" idx="5"/>
          </p:nvPr>
        </p:nvSpPr>
        <p:spPr/>
        <p:txBody>
          <a:bodyPr/>
          <a:lstStyle/>
          <a:p>
            <a:fld id="{A8E431AB-FE22-3941-AA86-67DC5DB02D79}" type="slidenum">
              <a:rPr lang="en-US" smtClean="0"/>
              <a:t>4</a:t>
            </a:fld>
            <a:endParaRPr lang="en-US"/>
          </a:p>
        </p:txBody>
      </p:sp>
    </p:spTree>
    <p:extLst>
      <p:ext uri="{BB962C8B-B14F-4D97-AF65-F5344CB8AC3E}">
        <p14:creationId xmlns:p14="http://schemas.microsoft.com/office/powerpoint/2010/main" val="32729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will be working in small groups  of 4 to 5 people. Each group will have one study paper to discuss for 30 minutes. I will show you a list of questions to consider in the next slide. We recommend that one person from your group use flip chart paper to make notes, and at the end of the 30 minutes, another person from your group to present the results to the larger group.</a:t>
            </a:r>
          </a:p>
        </p:txBody>
      </p:sp>
      <p:sp>
        <p:nvSpPr>
          <p:cNvPr id="4" name="Slide Number Placeholder 3"/>
          <p:cNvSpPr>
            <a:spLocks noGrp="1"/>
          </p:cNvSpPr>
          <p:nvPr>
            <p:ph type="sldNum" sz="quarter" idx="5"/>
          </p:nvPr>
        </p:nvSpPr>
        <p:spPr/>
        <p:txBody>
          <a:bodyPr/>
          <a:lstStyle/>
          <a:p>
            <a:fld id="{A8E431AB-FE22-3941-AA86-67DC5DB02D79}" type="slidenum">
              <a:rPr lang="en-US" smtClean="0"/>
              <a:t>5</a:t>
            </a:fld>
            <a:endParaRPr lang="en-US"/>
          </a:p>
        </p:txBody>
      </p:sp>
    </p:spTree>
    <p:extLst>
      <p:ext uri="{BB962C8B-B14F-4D97-AF65-F5344CB8AC3E}">
        <p14:creationId xmlns:p14="http://schemas.microsoft.com/office/powerpoint/2010/main" val="22529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will be working in small groups  of 4 to 5 people. Each group will have one study paper to discuss for 30 minutes. I will show you a list of questions to consider in the next slide. We recommend that one person from your group use flip chart paper to make notes, and at the end of the 30 minutes, another person from your group to present the results to the larger group.</a:t>
            </a:r>
          </a:p>
        </p:txBody>
      </p:sp>
      <p:sp>
        <p:nvSpPr>
          <p:cNvPr id="4" name="Slide Number Placeholder 3"/>
          <p:cNvSpPr>
            <a:spLocks noGrp="1"/>
          </p:cNvSpPr>
          <p:nvPr>
            <p:ph type="sldNum" sz="quarter" idx="5"/>
          </p:nvPr>
        </p:nvSpPr>
        <p:spPr/>
        <p:txBody>
          <a:bodyPr/>
          <a:lstStyle/>
          <a:p>
            <a:fld id="{A8E431AB-FE22-3941-AA86-67DC5DB02D79}" type="slidenum">
              <a:rPr lang="en-US" smtClean="0"/>
              <a:t>6</a:t>
            </a:fld>
            <a:endParaRPr lang="en-US"/>
          </a:p>
        </p:txBody>
      </p:sp>
    </p:spTree>
    <p:extLst>
      <p:ext uri="{BB962C8B-B14F-4D97-AF65-F5344CB8AC3E}">
        <p14:creationId xmlns:p14="http://schemas.microsoft.com/office/powerpoint/2010/main" val="1626259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each paper, we would like you to discuss . . . </a:t>
            </a:r>
          </a:p>
          <a:p>
            <a:endParaRPr lang="en-US" dirty="0"/>
          </a:p>
          <a:p>
            <a:r>
              <a:rPr lang="en-US" dirty="0"/>
              <a:t>What is the research question – and there may be more than one research question in a paper.</a:t>
            </a:r>
          </a:p>
          <a:p>
            <a:endParaRPr lang="en-US" dirty="0"/>
          </a:p>
          <a:p>
            <a:r>
              <a:rPr lang="en-US" dirty="0"/>
              <a:t>What is the research design and which qualitative tools were used. We want you be critical with this – were these tools the most appropriate to use?</a:t>
            </a:r>
          </a:p>
          <a:p>
            <a:endParaRPr lang="en-US" dirty="0"/>
          </a:p>
          <a:p>
            <a:r>
              <a:rPr lang="en-US" dirty="0"/>
              <a:t>What were the the key themes that came out of the paper?</a:t>
            </a:r>
          </a:p>
          <a:p>
            <a:endParaRPr lang="en-US" dirty="0"/>
          </a:p>
          <a:p>
            <a:r>
              <a:rPr lang="en-US" dirty="0"/>
              <a:t>And finally, how do these findings answer the research question? </a:t>
            </a:r>
          </a:p>
          <a:p>
            <a:endParaRPr lang="en-US" dirty="0"/>
          </a:p>
          <a:p>
            <a:r>
              <a:rPr lang="en-US" dirty="0"/>
              <a:t>And! What is the impact of these findings on public health?</a:t>
            </a:r>
          </a:p>
        </p:txBody>
      </p:sp>
      <p:sp>
        <p:nvSpPr>
          <p:cNvPr id="4" name="Slide Number Placeholder 3"/>
          <p:cNvSpPr>
            <a:spLocks noGrp="1"/>
          </p:cNvSpPr>
          <p:nvPr>
            <p:ph type="sldNum" sz="quarter" idx="5"/>
          </p:nvPr>
        </p:nvSpPr>
        <p:spPr/>
        <p:txBody>
          <a:bodyPr/>
          <a:lstStyle/>
          <a:p>
            <a:fld id="{A8E431AB-FE22-3941-AA86-67DC5DB02D79}" type="slidenum">
              <a:rPr lang="en-US" smtClean="0"/>
              <a:t>9</a:t>
            </a:fld>
            <a:endParaRPr lang="en-US"/>
          </a:p>
        </p:txBody>
      </p:sp>
    </p:spTree>
    <p:extLst>
      <p:ext uri="{BB962C8B-B14F-4D97-AF65-F5344CB8AC3E}">
        <p14:creationId xmlns:p14="http://schemas.microsoft.com/office/powerpoint/2010/main" val="1581965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fourth paper is  . . . </a:t>
            </a:r>
          </a:p>
          <a:p>
            <a:endParaRPr lang="en-US" dirty="0"/>
          </a:p>
          <a:p>
            <a:r>
              <a:rPr lang="en-US" dirty="0"/>
              <a:t>The last three papers are from mixed method design – so that have both quantitative and qualitative methods. </a:t>
            </a:r>
          </a:p>
          <a:p>
            <a:endParaRPr lang="en-US" dirty="0"/>
          </a:p>
          <a:p>
            <a:r>
              <a:rPr lang="en-US" dirty="0"/>
              <a:t>For most of these papers, the qualitative research is explaining, deepening or broadening our understanding of quantitative results – mainly the uptake of an intervention. </a:t>
            </a:r>
          </a:p>
          <a:p>
            <a:endParaRPr lang="en-US" dirty="0"/>
          </a:p>
          <a:p>
            <a:r>
              <a:rPr lang="en-US" dirty="0"/>
              <a:t>If you remember back to the first day, this is one reason for having a mixed methods design. </a:t>
            </a:r>
          </a:p>
          <a:p>
            <a:endParaRPr lang="en-US" dirty="0"/>
          </a:p>
          <a:p>
            <a:r>
              <a:rPr lang="en-US" dirty="0"/>
              <a:t>Qualitative research is also a powerful method for developing interventions and study tools – while none of these studies are representative of </a:t>
            </a:r>
            <a:r>
              <a:rPr lang="en-US" b="1" dirty="0"/>
              <a:t>this </a:t>
            </a:r>
            <a:r>
              <a:rPr lang="en-US" dirty="0"/>
              <a:t>mixed methods design – this research group has used qualitative methods this way very successfully.</a:t>
            </a:r>
          </a:p>
        </p:txBody>
      </p:sp>
      <p:sp>
        <p:nvSpPr>
          <p:cNvPr id="4" name="Slide Number Placeholder 3"/>
          <p:cNvSpPr>
            <a:spLocks noGrp="1"/>
          </p:cNvSpPr>
          <p:nvPr>
            <p:ph type="sldNum" sz="quarter" idx="5"/>
          </p:nvPr>
        </p:nvSpPr>
        <p:spPr/>
        <p:txBody>
          <a:bodyPr/>
          <a:lstStyle/>
          <a:p>
            <a:fld id="{A8E431AB-FE22-3941-AA86-67DC5DB02D79}" type="slidenum">
              <a:rPr lang="en-US" smtClean="0"/>
              <a:t>10</a:t>
            </a:fld>
            <a:endParaRPr lang="en-US"/>
          </a:p>
        </p:txBody>
      </p:sp>
    </p:spTree>
    <p:extLst>
      <p:ext uri="{BB962C8B-B14F-4D97-AF65-F5344CB8AC3E}">
        <p14:creationId xmlns:p14="http://schemas.microsoft.com/office/powerpoint/2010/main" val="3596408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F421F-E9C2-C74C-990B-D3731733CF3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1BEEF38E-E892-CA4B-9184-2A4DA169BD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3163050-0917-DE42-8059-1C19284D7B61}"/>
              </a:ext>
            </a:extLst>
          </p:cNvPr>
          <p:cNvSpPr>
            <a:spLocks noGrp="1"/>
          </p:cNvSpPr>
          <p:nvPr>
            <p:ph type="dt" sz="half" idx="10"/>
          </p:nvPr>
        </p:nvSpPr>
        <p:spPr/>
        <p:txBody>
          <a:bodyPr/>
          <a:lstStyle/>
          <a:p>
            <a:fld id="{7250DEF5-584F-CF45-8EDA-10F896BF7716}" type="datetimeFigureOut">
              <a:rPr lang="en-US" smtClean="0"/>
              <a:t>5/5/21</a:t>
            </a:fld>
            <a:endParaRPr lang="en-US"/>
          </a:p>
        </p:txBody>
      </p:sp>
      <p:sp>
        <p:nvSpPr>
          <p:cNvPr id="5" name="Footer Placeholder 4">
            <a:extLst>
              <a:ext uri="{FF2B5EF4-FFF2-40B4-BE49-F238E27FC236}">
                <a16:creationId xmlns:a16="http://schemas.microsoft.com/office/drawing/2014/main" id="{721FFF04-44DD-6047-9B94-2C88DA6BC3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988E91-C977-EF48-AFD7-0B409D77BF0E}"/>
              </a:ext>
            </a:extLst>
          </p:cNvPr>
          <p:cNvSpPr>
            <a:spLocks noGrp="1"/>
          </p:cNvSpPr>
          <p:nvPr>
            <p:ph type="sldNum" sz="quarter" idx="12"/>
          </p:nvPr>
        </p:nvSpPr>
        <p:spPr/>
        <p:txBody>
          <a:bodyPr/>
          <a:lstStyle/>
          <a:p>
            <a:fld id="{8CBD01FA-FF85-824B-AA92-B87CDB8F0D46}" type="slidenum">
              <a:rPr lang="en-US" smtClean="0"/>
              <a:t>‹#›</a:t>
            </a:fld>
            <a:endParaRPr lang="en-US"/>
          </a:p>
        </p:txBody>
      </p:sp>
    </p:spTree>
    <p:extLst>
      <p:ext uri="{BB962C8B-B14F-4D97-AF65-F5344CB8AC3E}">
        <p14:creationId xmlns:p14="http://schemas.microsoft.com/office/powerpoint/2010/main" val="3603160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F15A0-2DB6-5543-9C09-769C40878B5D}"/>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F78F62B-F4C4-244C-A8B4-FB7B90498C4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54A8BFB-6463-E54B-A424-A655A8271E3F}"/>
              </a:ext>
            </a:extLst>
          </p:cNvPr>
          <p:cNvSpPr>
            <a:spLocks noGrp="1"/>
          </p:cNvSpPr>
          <p:nvPr>
            <p:ph type="dt" sz="half" idx="10"/>
          </p:nvPr>
        </p:nvSpPr>
        <p:spPr/>
        <p:txBody>
          <a:bodyPr/>
          <a:lstStyle/>
          <a:p>
            <a:fld id="{7250DEF5-584F-CF45-8EDA-10F896BF7716}" type="datetimeFigureOut">
              <a:rPr lang="en-US" smtClean="0"/>
              <a:t>5/5/21</a:t>
            </a:fld>
            <a:endParaRPr lang="en-US"/>
          </a:p>
        </p:txBody>
      </p:sp>
      <p:sp>
        <p:nvSpPr>
          <p:cNvPr id="5" name="Footer Placeholder 4">
            <a:extLst>
              <a:ext uri="{FF2B5EF4-FFF2-40B4-BE49-F238E27FC236}">
                <a16:creationId xmlns:a16="http://schemas.microsoft.com/office/drawing/2014/main" id="{CEA9DE69-B73F-9747-98C8-A34AE45EB0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067784-1E2D-6544-A45B-53F95937E37B}"/>
              </a:ext>
            </a:extLst>
          </p:cNvPr>
          <p:cNvSpPr>
            <a:spLocks noGrp="1"/>
          </p:cNvSpPr>
          <p:nvPr>
            <p:ph type="sldNum" sz="quarter" idx="12"/>
          </p:nvPr>
        </p:nvSpPr>
        <p:spPr/>
        <p:txBody>
          <a:bodyPr/>
          <a:lstStyle/>
          <a:p>
            <a:fld id="{8CBD01FA-FF85-824B-AA92-B87CDB8F0D46}" type="slidenum">
              <a:rPr lang="en-US" smtClean="0"/>
              <a:t>‹#›</a:t>
            </a:fld>
            <a:endParaRPr lang="en-US"/>
          </a:p>
        </p:txBody>
      </p:sp>
    </p:spTree>
    <p:extLst>
      <p:ext uri="{BB962C8B-B14F-4D97-AF65-F5344CB8AC3E}">
        <p14:creationId xmlns:p14="http://schemas.microsoft.com/office/powerpoint/2010/main" val="1904289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3AE1FD-57FF-AD46-8579-978E9239F5F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4AC233A-BA1B-7040-B4CC-BF3043243B3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36938BB-C985-B94C-AEE7-0E37CC23807F}"/>
              </a:ext>
            </a:extLst>
          </p:cNvPr>
          <p:cNvSpPr>
            <a:spLocks noGrp="1"/>
          </p:cNvSpPr>
          <p:nvPr>
            <p:ph type="dt" sz="half" idx="10"/>
          </p:nvPr>
        </p:nvSpPr>
        <p:spPr/>
        <p:txBody>
          <a:bodyPr/>
          <a:lstStyle/>
          <a:p>
            <a:fld id="{7250DEF5-584F-CF45-8EDA-10F896BF7716}" type="datetimeFigureOut">
              <a:rPr lang="en-US" smtClean="0"/>
              <a:t>5/5/21</a:t>
            </a:fld>
            <a:endParaRPr lang="en-US"/>
          </a:p>
        </p:txBody>
      </p:sp>
      <p:sp>
        <p:nvSpPr>
          <p:cNvPr id="5" name="Footer Placeholder 4">
            <a:extLst>
              <a:ext uri="{FF2B5EF4-FFF2-40B4-BE49-F238E27FC236}">
                <a16:creationId xmlns:a16="http://schemas.microsoft.com/office/drawing/2014/main" id="{D4B47CBA-9FE0-9048-8DD0-344F1B404B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16B709-15E4-B649-8FEE-2A426E83DDC8}"/>
              </a:ext>
            </a:extLst>
          </p:cNvPr>
          <p:cNvSpPr>
            <a:spLocks noGrp="1"/>
          </p:cNvSpPr>
          <p:nvPr>
            <p:ph type="sldNum" sz="quarter" idx="12"/>
          </p:nvPr>
        </p:nvSpPr>
        <p:spPr/>
        <p:txBody>
          <a:bodyPr/>
          <a:lstStyle/>
          <a:p>
            <a:fld id="{8CBD01FA-FF85-824B-AA92-B87CDB8F0D46}" type="slidenum">
              <a:rPr lang="en-US" smtClean="0"/>
              <a:t>‹#›</a:t>
            </a:fld>
            <a:endParaRPr lang="en-US"/>
          </a:p>
        </p:txBody>
      </p:sp>
    </p:spTree>
    <p:extLst>
      <p:ext uri="{BB962C8B-B14F-4D97-AF65-F5344CB8AC3E}">
        <p14:creationId xmlns:p14="http://schemas.microsoft.com/office/powerpoint/2010/main" val="2970803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FC317-7B1F-E34E-846F-5F0175EF5A5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298094E-B99E-2046-AC34-385F89FF3C0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D902C92-F5BD-5845-A946-EFA9EE2967C0}"/>
              </a:ext>
            </a:extLst>
          </p:cNvPr>
          <p:cNvSpPr>
            <a:spLocks noGrp="1"/>
          </p:cNvSpPr>
          <p:nvPr>
            <p:ph type="dt" sz="half" idx="10"/>
          </p:nvPr>
        </p:nvSpPr>
        <p:spPr/>
        <p:txBody>
          <a:bodyPr/>
          <a:lstStyle/>
          <a:p>
            <a:fld id="{7250DEF5-584F-CF45-8EDA-10F896BF7716}" type="datetimeFigureOut">
              <a:rPr lang="en-US" smtClean="0"/>
              <a:t>5/5/21</a:t>
            </a:fld>
            <a:endParaRPr lang="en-US"/>
          </a:p>
        </p:txBody>
      </p:sp>
      <p:sp>
        <p:nvSpPr>
          <p:cNvPr id="5" name="Footer Placeholder 4">
            <a:extLst>
              <a:ext uri="{FF2B5EF4-FFF2-40B4-BE49-F238E27FC236}">
                <a16:creationId xmlns:a16="http://schemas.microsoft.com/office/drawing/2014/main" id="{DF61D584-14D3-A445-A29C-B5B8F69CAE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D53DFE-5D09-984D-BB29-3293D4512EF9}"/>
              </a:ext>
            </a:extLst>
          </p:cNvPr>
          <p:cNvSpPr>
            <a:spLocks noGrp="1"/>
          </p:cNvSpPr>
          <p:nvPr>
            <p:ph type="sldNum" sz="quarter" idx="12"/>
          </p:nvPr>
        </p:nvSpPr>
        <p:spPr/>
        <p:txBody>
          <a:bodyPr/>
          <a:lstStyle/>
          <a:p>
            <a:fld id="{8CBD01FA-FF85-824B-AA92-B87CDB8F0D46}" type="slidenum">
              <a:rPr lang="en-US" smtClean="0"/>
              <a:t>‹#›</a:t>
            </a:fld>
            <a:endParaRPr lang="en-US"/>
          </a:p>
        </p:txBody>
      </p:sp>
    </p:spTree>
    <p:extLst>
      <p:ext uri="{BB962C8B-B14F-4D97-AF65-F5344CB8AC3E}">
        <p14:creationId xmlns:p14="http://schemas.microsoft.com/office/powerpoint/2010/main" val="352851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D04AA-CC4A-294B-AA58-CC81E248CEB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6CACAC7-9280-3046-AC84-6984071F0B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B089457-77A4-9E48-A0E9-C0B39F16F36B}"/>
              </a:ext>
            </a:extLst>
          </p:cNvPr>
          <p:cNvSpPr>
            <a:spLocks noGrp="1"/>
          </p:cNvSpPr>
          <p:nvPr>
            <p:ph type="dt" sz="half" idx="10"/>
          </p:nvPr>
        </p:nvSpPr>
        <p:spPr/>
        <p:txBody>
          <a:bodyPr/>
          <a:lstStyle/>
          <a:p>
            <a:fld id="{7250DEF5-584F-CF45-8EDA-10F896BF7716}" type="datetimeFigureOut">
              <a:rPr lang="en-US" smtClean="0"/>
              <a:t>5/5/21</a:t>
            </a:fld>
            <a:endParaRPr lang="en-US"/>
          </a:p>
        </p:txBody>
      </p:sp>
      <p:sp>
        <p:nvSpPr>
          <p:cNvPr id="5" name="Footer Placeholder 4">
            <a:extLst>
              <a:ext uri="{FF2B5EF4-FFF2-40B4-BE49-F238E27FC236}">
                <a16:creationId xmlns:a16="http://schemas.microsoft.com/office/drawing/2014/main" id="{71A3F57E-862D-2A44-A908-6B94357179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8F3DCA-59FA-7146-A1B4-FAD889F59598}"/>
              </a:ext>
            </a:extLst>
          </p:cNvPr>
          <p:cNvSpPr>
            <a:spLocks noGrp="1"/>
          </p:cNvSpPr>
          <p:nvPr>
            <p:ph type="sldNum" sz="quarter" idx="12"/>
          </p:nvPr>
        </p:nvSpPr>
        <p:spPr/>
        <p:txBody>
          <a:bodyPr/>
          <a:lstStyle/>
          <a:p>
            <a:fld id="{8CBD01FA-FF85-824B-AA92-B87CDB8F0D46}" type="slidenum">
              <a:rPr lang="en-US" smtClean="0"/>
              <a:t>‹#›</a:t>
            </a:fld>
            <a:endParaRPr lang="en-US"/>
          </a:p>
        </p:txBody>
      </p:sp>
    </p:spTree>
    <p:extLst>
      <p:ext uri="{BB962C8B-B14F-4D97-AF65-F5344CB8AC3E}">
        <p14:creationId xmlns:p14="http://schemas.microsoft.com/office/powerpoint/2010/main" val="253180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725ED-4FE1-434B-9F13-432E00653E2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CDE22CAE-518B-844B-8ECC-6B6B4224689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343EF29B-EC16-FA45-8A38-B05A977269E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BF6B838-E845-CC4B-8995-4A80A463B4F5}"/>
              </a:ext>
            </a:extLst>
          </p:cNvPr>
          <p:cNvSpPr>
            <a:spLocks noGrp="1"/>
          </p:cNvSpPr>
          <p:nvPr>
            <p:ph type="dt" sz="half" idx="10"/>
          </p:nvPr>
        </p:nvSpPr>
        <p:spPr/>
        <p:txBody>
          <a:bodyPr/>
          <a:lstStyle/>
          <a:p>
            <a:fld id="{7250DEF5-584F-CF45-8EDA-10F896BF7716}" type="datetimeFigureOut">
              <a:rPr lang="en-US" smtClean="0"/>
              <a:t>5/5/21</a:t>
            </a:fld>
            <a:endParaRPr lang="en-US"/>
          </a:p>
        </p:txBody>
      </p:sp>
      <p:sp>
        <p:nvSpPr>
          <p:cNvPr id="6" name="Footer Placeholder 5">
            <a:extLst>
              <a:ext uri="{FF2B5EF4-FFF2-40B4-BE49-F238E27FC236}">
                <a16:creationId xmlns:a16="http://schemas.microsoft.com/office/drawing/2014/main" id="{0E26729B-E876-BF42-B87A-D6B3CC4C00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22A28C-CFA6-1C4B-AACE-E394617679DF}"/>
              </a:ext>
            </a:extLst>
          </p:cNvPr>
          <p:cNvSpPr>
            <a:spLocks noGrp="1"/>
          </p:cNvSpPr>
          <p:nvPr>
            <p:ph type="sldNum" sz="quarter" idx="12"/>
          </p:nvPr>
        </p:nvSpPr>
        <p:spPr/>
        <p:txBody>
          <a:bodyPr/>
          <a:lstStyle/>
          <a:p>
            <a:fld id="{8CBD01FA-FF85-824B-AA92-B87CDB8F0D46}" type="slidenum">
              <a:rPr lang="en-US" smtClean="0"/>
              <a:t>‹#›</a:t>
            </a:fld>
            <a:endParaRPr lang="en-US"/>
          </a:p>
        </p:txBody>
      </p:sp>
    </p:spTree>
    <p:extLst>
      <p:ext uri="{BB962C8B-B14F-4D97-AF65-F5344CB8AC3E}">
        <p14:creationId xmlns:p14="http://schemas.microsoft.com/office/powerpoint/2010/main" val="3856704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5C525-3833-0248-8C69-0A68A53B4D6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FE0ED1E-22C1-6442-86C6-4012887067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A556A90-9141-6B45-A553-FF338B87899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C2B9B590-A43E-274D-936D-3D51EEC9C4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53CDFDD-D4CE-4F45-9233-896D1BB12B1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4150FE0E-175A-9046-BB6F-E7BF5D660BB2}"/>
              </a:ext>
            </a:extLst>
          </p:cNvPr>
          <p:cNvSpPr>
            <a:spLocks noGrp="1"/>
          </p:cNvSpPr>
          <p:nvPr>
            <p:ph type="dt" sz="half" idx="10"/>
          </p:nvPr>
        </p:nvSpPr>
        <p:spPr/>
        <p:txBody>
          <a:bodyPr/>
          <a:lstStyle/>
          <a:p>
            <a:fld id="{7250DEF5-584F-CF45-8EDA-10F896BF7716}" type="datetimeFigureOut">
              <a:rPr lang="en-US" smtClean="0"/>
              <a:t>5/5/21</a:t>
            </a:fld>
            <a:endParaRPr lang="en-US"/>
          </a:p>
        </p:txBody>
      </p:sp>
      <p:sp>
        <p:nvSpPr>
          <p:cNvPr id="8" name="Footer Placeholder 7">
            <a:extLst>
              <a:ext uri="{FF2B5EF4-FFF2-40B4-BE49-F238E27FC236}">
                <a16:creationId xmlns:a16="http://schemas.microsoft.com/office/drawing/2014/main" id="{93349D5F-4DBC-8247-8C03-80E8246C0D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03D000-772E-1641-8CBE-A28B0AC3C902}"/>
              </a:ext>
            </a:extLst>
          </p:cNvPr>
          <p:cNvSpPr>
            <a:spLocks noGrp="1"/>
          </p:cNvSpPr>
          <p:nvPr>
            <p:ph type="sldNum" sz="quarter" idx="12"/>
          </p:nvPr>
        </p:nvSpPr>
        <p:spPr/>
        <p:txBody>
          <a:bodyPr/>
          <a:lstStyle/>
          <a:p>
            <a:fld id="{8CBD01FA-FF85-824B-AA92-B87CDB8F0D46}" type="slidenum">
              <a:rPr lang="en-US" smtClean="0"/>
              <a:t>‹#›</a:t>
            </a:fld>
            <a:endParaRPr lang="en-US"/>
          </a:p>
        </p:txBody>
      </p:sp>
    </p:spTree>
    <p:extLst>
      <p:ext uri="{BB962C8B-B14F-4D97-AF65-F5344CB8AC3E}">
        <p14:creationId xmlns:p14="http://schemas.microsoft.com/office/powerpoint/2010/main" val="3380588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1E322-8E5F-6C4C-9E9A-F4E08CC82DB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0EBF52C-65CB-3F40-9893-1AC951EC697E}"/>
              </a:ext>
            </a:extLst>
          </p:cNvPr>
          <p:cNvSpPr>
            <a:spLocks noGrp="1"/>
          </p:cNvSpPr>
          <p:nvPr>
            <p:ph type="dt" sz="half" idx="10"/>
          </p:nvPr>
        </p:nvSpPr>
        <p:spPr/>
        <p:txBody>
          <a:bodyPr/>
          <a:lstStyle/>
          <a:p>
            <a:fld id="{7250DEF5-584F-CF45-8EDA-10F896BF7716}" type="datetimeFigureOut">
              <a:rPr lang="en-US" smtClean="0"/>
              <a:t>5/5/21</a:t>
            </a:fld>
            <a:endParaRPr lang="en-US"/>
          </a:p>
        </p:txBody>
      </p:sp>
      <p:sp>
        <p:nvSpPr>
          <p:cNvPr id="4" name="Footer Placeholder 3">
            <a:extLst>
              <a:ext uri="{FF2B5EF4-FFF2-40B4-BE49-F238E27FC236}">
                <a16:creationId xmlns:a16="http://schemas.microsoft.com/office/drawing/2014/main" id="{8B4C7C64-340B-6646-9FC3-85857F8DE3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CF87E2-7854-B74F-AACA-F2E37CF9610C}"/>
              </a:ext>
            </a:extLst>
          </p:cNvPr>
          <p:cNvSpPr>
            <a:spLocks noGrp="1"/>
          </p:cNvSpPr>
          <p:nvPr>
            <p:ph type="sldNum" sz="quarter" idx="12"/>
          </p:nvPr>
        </p:nvSpPr>
        <p:spPr/>
        <p:txBody>
          <a:bodyPr/>
          <a:lstStyle/>
          <a:p>
            <a:fld id="{8CBD01FA-FF85-824B-AA92-B87CDB8F0D46}" type="slidenum">
              <a:rPr lang="en-US" smtClean="0"/>
              <a:t>‹#›</a:t>
            </a:fld>
            <a:endParaRPr lang="en-US"/>
          </a:p>
        </p:txBody>
      </p:sp>
    </p:spTree>
    <p:extLst>
      <p:ext uri="{BB962C8B-B14F-4D97-AF65-F5344CB8AC3E}">
        <p14:creationId xmlns:p14="http://schemas.microsoft.com/office/powerpoint/2010/main" val="2729982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9AD633-32FA-4F4F-9227-3033A9E202DE}"/>
              </a:ext>
            </a:extLst>
          </p:cNvPr>
          <p:cNvSpPr>
            <a:spLocks noGrp="1"/>
          </p:cNvSpPr>
          <p:nvPr>
            <p:ph type="dt" sz="half" idx="10"/>
          </p:nvPr>
        </p:nvSpPr>
        <p:spPr/>
        <p:txBody>
          <a:bodyPr/>
          <a:lstStyle/>
          <a:p>
            <a:fld id="{7250DEF5-584F-CF45-8EDA-10F896BF7716}" type="datetimeFigureOut">
              <a:rPr lang="en-US" smtClean="0"/>
              <a:t>5/5/21</a:t>
            </a:fld>
            <a:endParaRPr lang="en-US"/>
          </a:p>
        </p:txBody>
      </p:sp>
      <p:sp>
        <p:nvSpPr>
          <p:cNvPr id="3" name="Footer Placeholder 2">
            <a:extLst>
              <a:ext uri="{FF2B5EF4-FFF2-40B4-BE49-F238E27FC236}">
                <a16:creationId xmlns:a16="http://schemas.microsoft.com/office/drawing/2014/main" id="{809C839D-BB13-6A45-B797-744D2F817A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0FE5D7-4388-FF40-ADA5-C1BC725B27D1}"/>
              </a:ext>
            </a:extLst>
          </p:cNvPr>
          <p:cNvSpPr>
            <a:spLocks noGrp="1"/>
          </p:cNvSpPr>
          <p:nvPr>
            <p:ph type="sldNum" sz="quarter" idx="12"/>
          </p:nvPr>
        </p:nvSpPr>
        <p:spPr/>
        <p:txBody>
          <a:bodyPr/>
          <a:lstStyle/>
          <a:p>
            <a:fld id="{8CBD01FA-FF85-824B-AA92-B87CDB8F0D46}" type="slidenum">
              <a:rPr lang="en-US" smtClean="0"/>
              <a:t>‹#›</a:t>
            </a:fld>
            <a:endParaRPr lang="en-US"/>
          </a:p>
        </p:txBody>
      </p:sp>
    </p:spTree>
    <p:extLst>
      <p:ext uri="{BB962C8B-B14F-4D97-AF65-F5344CB8AC3E}">
        <p14:creationId xmlns:p14="http://schemas.microsoft.com/office/powerpoint/2010/main" val="3075431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0C1C5-159C-ED45-AAF8-478ED65F3E7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C9B5DF03-9EE7-A44E-9C33-24A37601C6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346FA97A-C4EE-8B4F-B65A-DE628FD2A6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6D72DE0-D934-DE44-89FD-0B7B33F2C524}"/>
              </a:ext>
            </a:extLst>
          </p:cNvPr>
          <p:cNvSpPr>
            <a:spLocks noGrp="1"/>
          </p:cNvSpPr>
          <p:nvPr>
            <p:ph type="dt" sz="half" idx="10"/>
          </p:nvPr>
        </p:nvSpPr>
        <p:spPr/>
        <p:txBody>
          <a:bodyPr/>
          <a:lstStyle/>
          <a:p>
            <a:fld id="{7250DEF5-584F-CF45-8EDA-10F896BF7716}" type="datetimeFigureOut">
              <a:rPr lang="en-US" smtClean="0"/>
              <a:t>5/5/21</a:t>
            </a:fld>
            <a:endParaRPr lang="en-US"/>
          </a:p>
        </p:txBody>
      </p:sp>
      <p:sp>
        <p:nvSpPr>
          <p:cNvPr id="6" name="Footer Placeholder 5">
            <a:extLst>
              <a:ext uri="{FF2B5EF4-FFF2-40B4-BE49-F238E27FC236}">
                <a16:creationId xmlns:a16="http://schemas.microsoft.com/office/drawing/2014/main" id="{00E17994-D81D-464A-A9A4-8F70A41D92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4F4C7-4C27-304A-AD81-05C97AC16FC6}"/>
              </a:ext>
            </a:extLst>
          </p:cNvPr>
          <p:cNvSpPr>
            <a:spLocks noGrp="1"/>
          </p:cNvSpPr>
          <p:nvPr>
            <p:ph type="sldNum" sz="quarter" idx="12"/>
          </p:nvPr>
        </p:nvSpPr>
        <p:spPr/>
        <p:txBody>
          <a:bodyPr/>
          <a:lstStyle/>
          <a:p>
            <a:fld id="{8CBD01FA-FF85-824B-AA92-B87CDB8F0D46}" type="slidenum">
              <a:rPr lang="en-US" smtClean="0"/>
              <a:t>‹#›</a:t>
            </a:fld>
            <a:endParaRPr lang="en-US"/>
          </a:p>
        </p:txBody>
      </p:sp>
    </p:spTree>
    <p:extLst>
      <p:ext uri="{BB962C8B-B14F-4D97-AF65-F5344CB8AC3E}">
        <p14:creationId xmlns:p14="http://schemas.microsoft.com/office/powerpoint/2010/main" val="3135687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5CED-467F-4740-A547-4B9579504C9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D2C2904-A5C9-A346-A484-9ABA4133E9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463085-D335-2D4A-A258-BC8B3228BA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CE793FC-A48E-1740-9013-50ED7DD88D94}"/>
              </a:ext>
            </a:extLst>
          </p:cNvPr>
          <p:cNvSpPr>
            <a:spLocks noGrp="1"/>
          </p:cNvSpPr>
          <p:nvPr>
            <p:ph type="dt" sz="half" idx="10"/>
          </p:nvPr>
        </p:nvSpPr>
        <p:spPr/>
        <p:txBody>
          <a:bodyPr/>
          <a:lstStyle/>
          <a:p>
            <a:fld id="{7250DEF5-584F-CF45-8EDA-10F896BF7716}" type="datetimeFigureOut">
              <a:rPr lang="en-US" smtClean="0"/>
              <a:t>5/5/21</a:t>
            </a:fld>
            <a:endParaRPr lang="en-US"/>
          </a:p>
        </p:txBody>
      </p:sp>
      <p:sp>
        <p:nvSpPr>
          <p:cNvPr id="6" name="Footer Placeholder 5">
            <a:extLst>
              <a:ext uri="{FF2B5EF4-FFF2-40B4-BE49-F238E27FC236}">
                <a16:creationId xmlns:a16="http://schemas.microsoft.com/office/drawing/2014/main" id="{7E2DF4E5-AF87-1144-9F8D-CBE54A8574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07960-FC8C-D441-AE3B-233FF9F0F738}"/>
              </a:ext>
            </a:extLst>
          </p:cNvPr>
          <p:cNvSpPr>
            <a:spLocks noGrp="1"/>
          </p:cNvSpPr>
          <p:nvPr>
            <p:ph type="sldNum" sz="quarter" idx="12"/>
          </p:nvPr>
        </p:nvSpPr>
        <p:spPr/>
        <p:txBody>
          <a:bodyPr/>
          <a:lstStyle/>
          <a:p>
            <a:fld id="{8CBD01FA-FF85-824B-AA92-B87CDB8F0D46}" type="slidenum">
              <a:rPr lang="en-US" smtClean="0"/>
              <a:t>‹#›</a:t>
            </a:fld>
            <a:endParaRPr lang="en-US"/>
          </a:p>
        </p:txBody>
      </p:sp>
    </p:spTree>
    <p:extLst>
      <p:ext uri="{BB962C8B-B14F-4D97-AF65-F5344CB8AC3E}">
        <p14:creationId xmlns:p14="http://schemas.microsoft.com/office/powerpoint/2010/main" val="2406098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F8B9B9-A5C3-5644-870C-21A891D232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D22D257-4231-FB41-8D0C-64F3F303E0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C22ED80-9439-374A-9023-7CECF07471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50DEF5-584F-CF45-8EDA-10F896BF7716}" type="datetimeFigureOut">
              <a:rPr lang="en-US" smtClean="0"/>
              <a:t>5/5/21</a:t>
            </a:fld>
            <a:endParaRPr lang="en-US"/>
          </a:p>
        </p:txBody>
      </p:sp>
      <p:sp>
        <p:nvSpPr>
          <p:cNvPr id="5" name="Footer Placeholder 4">
            <a:extLst>
              <a:ext uri="{FF2B5EF4-FFF2-40B4-BE49-F238E27FC236}">
                <a16:creationId xmlns:a16="http://schemas.microsoft.com/office/drawing/2014/main" id="{FD1E0D52-1CC2-B742-B4AC-A05A54D5D5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AE29BC-DC16-1743-80AD-027F3D2685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D01FA-FF85-824B-AA92-B87CDB8F0D46}" type="slidenum">
              <a:rPr lang="en-US" smtClean="0"/>
              <a:t>‹#›</a:t>
            </a:fld>
            <a:endParaRPr lang="en-US"/>
          </a:p>
        </p:txBody>
      </p:sp>
    </p:spTree>
    <p:extLst>
      <p:ext uri="{BB962C8B-B14F-4D97-AF65-F5344CB8AC3E}">
        <p14:creationId xmlns:p14="http://schemas.microsoft.com/office/powerpoint/2010/main" val="1242488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1.sv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9"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0" name="Oval 9">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11"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13" name="Rectangle 12">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9099024-3EB5-D843-9BFB-34563176AD6D}"/>
              </a:ext>
            </a:extLst>
          </p:cNvPr>
          <p:cNvSpPr>
            <a:spLocks noGrp="1"/>
          </p:cNvSpPr>
          <p:nvPr>
            <p:ph type="ctrTitle"/>
          </p:nvPr>
        </p:nvSpPr>
        <p:spPr>
          <a:xfrm>
            <a:off x="1524000" y="2776538"/>
            <a:ext cx="9144000" cy="1381188"/>
          </a:xfrm>
        </p:spPr>
        <p:txBody>
          <a:bodyPr anchor="ctr">
            <a:normAutofit/>
          </a:bodyPr>
          <a:lstStyle/>
          <a:p>
            <a:r>
              <a:rPr lang="en-US" sz="4000" dirty="0">
                <a:solidFill>
                  <a:schemeClr val="bg2"/>
                </a:solidFill>
              </a:rPr>
              <a:t>Working Together: Skills to See Projects to Completion</a:t>
            </a:r>
          </a:p>
        </p:txBody>
      </p:sp>
      <p:sp>
        <p:nvSpPr>
          <p:cNvPr id="3" name="Subtitle 2">
            <a:extLst>
              <a:ext uri="{FF2B5EF4-FFF2-40B4-BE49-F238E27FC236}">
                <a16:creationId xmlns:a16="http://schemas.microsoft.com/office/drawing/2014/main" id="{AD9B5576-3DDF-704D-B84E-750624C07F7E}"/>
              </a:ext>
            </a:extLst>
          </p:cNvPr>
          <p:cNvSpPr>
            <a:spLocks noGrp="1"/>
          </p:cNvSpPr>
          <p:nvPr>
            <p:ph type="subTitle" idx="1"/>
          </p:nvPr>
        </p:nvSpPr>
        <p:spPr>
          <a:xfrm>
            <a:off x="1524000" y="4495800"/>
            <a:ext cx="9144000" cy="762000"/>
          </a:xfrm>
        </p:spPr>
        <p:txBody>
          <a:bodyPr>
            <a:normAutofit/>
          </a:bodyPr>
          <a:lstStyle/>
          <a:p>
            <a:r>
              <a:rPr lang="en-US" sz="1800" dirty="0"/>
              <a:t>Mandi </a:t>
            </a:r>
            <a:r>
              <a:rPr lang="en-US" sz="1800" dirty="0" err="1"/>
              <a:t>Tembo</a:t>
            </a:r>
            <a:endParaRPr lang="en-US" sz="1800" dirty="0"/>
          </a:p>
          <a:p>
            <a:r>
              <a:rPr lang="en-US" sz="1800" dirty="0"/>
              <a:t>YRA 2021</a:t>
            </a:r>
          </a:p>
        </p:txBody>
      </p:sp>
    </p:spTree>
    <p:extLst>
      <p:ext uri="{BB962C8B-B14F-4D97-AF65-F5344CB8AC3E}">
        <p14:creationId xmlns:p14="http://schemas.microsoft.com/office/powerpoint/2010/main" val="300190709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1A955695-D75B-0849-AF8E-E610473508EA}"/>
              </a:ext>
            </a:extLst>
          </p:cNvPr>
          <p:cNvSpPr>
            <a:spLocks noGrp="1"/>
          </p:cNvSpPr>
          <p:nvPr>
            <p:ph type="title"/>
          </p:nvPr>
        </p:nvSpPr>
        <p:spPr>
          <a:xfrm>
            <a:off x="832725" y="2546242"/>
            <a:ext cx="5393361" cy="1325563"/>
          </a:xfrm>
        </p:spPr>
        <p:txBody>
          <a:bodyPr vert="horz" lIns="91440" tIns="45720" rIns="91440" bIns="45720" rtlCol="0">
            <a:normAutofit/>
          </a:bodyPr>
          <a:lstStyle/>
          <a:p>
            <a:pPr algn="ctr"/>
            <a:r>
              <a:rPr lang="en-US" b="1" kern="1200" dirty="0">
                <a:latin typeface="+mj-lt"/>
                <a:ea typeface="+mj-ea"/>
                <a:cs typeface="+mj-cs"/>
              </a:rPr>
              <a:t>What project do you choose?</a:t>
            </a:r>
          </a:p>
        </p:txBody>
      </p:sp>
      <p:sp>
        <p:nvSpPr>
          <p:cNvPr id="27" name="Freeform: Shape 26">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Oval 28">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Questions outline">
            <a:extLst>
              <a:ext uri="{FF2B5EF4-FFF2-40B4-BE49-F238E27FC236}">
                <a16:creationId xmlns:a16="http://schemas.microsoft.com/office/drawing/2014/main" id="{5AFC4E06-F7A2-C245-930F-3C103F2AEC7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887184" y="1216485"/>
            <a:ext cx="3781051" cy="3781051"/>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31" name="Freeform: Shape 30">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33" name="Straight Connector 32">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Freeform: Shape 38">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366748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3D85FF-0FCE-2248-A9E8-6B3FC3DCCEA4}"/>
              </a:ext>
            </a:extLst>
          </p:cNvPr>
          <p:cNvSpPr>
            <a:spLocks noGrp="1"/>
          </p:cNvSpPr>
          <p:nvPr>
            <p:ph type="title"/>
          </p:nvPr>
        </p:nvSpPr>
        <p:spPr>
          <a:xfrm>
            <a:off x="1136397" y="163748"/>
            <a:ext cx="9688296" cy="1642969"/>
          </a:xfrm>
        </p:spPr>
        <p:txBody>
          <a:bodyPr anchor="b">
            <a:normAutofit/>
          </a:bodyPr>
          <a:lstStyle/>
          <a:p>
            <a:r>
              <a:rPr lang="en-US" sz="4000" dirty="0"/>
              <a:t>Objectives</a:t>
            </a:r>
          </a:p>
        </p:txBody>
      </p:sp>
      <p:graphicFrame>
        <p:nvGraphicFramePr>
          <p:cNvPr id="31" name="Content Placeholder 2">
            <a:extLst>
              <a:ext uri="{FF2B5EF4-FFF2-40B4-BE49-F238E27FC236}">
                <a16:creationId xmlns:a16="http://schemas.microsoft.com/office/drawing/2014/main" id="{A1A09A2A-62D3-4AC5-81D7-F61D814AB6DF}"/>
              </a:ext>
            </a:extLst>
          </p:cNvPr>
          <p:cNvGraphicFramePr>
            <a:graphicFrameLocks noGrp="1"/>
          </p:cNvGraphicFramePr>
          <p:nvPr>
            <p:ph idx="1"/>
            <p:extLst>
              <p:ext uri="{D42A27DB-BD31-4B8C-83A1-F6EECF244321}">
                <p14:modId xmlns:p14="http://schemas.microsoft.com/office/powerpoint/2010/main" val="1247559064"/>
              </p:ext>
            </p:extLst>
          </p:nvPr>
        </p:nvGraphicFramePr>
        <p:xfrm>
          <a:off x="1136397" y="1970465"/>
          <a:ext cx="9688296" cy="34543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Rectangle 26">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2082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 name="Rectangle 81">
            <a:extLst>
              <a:ext uri="{FF2B5EF4-FFF2-40B4-BE49-F238E27FC236}">
                <a16:creationId xmlns:a16="http://schemas.microsoft.com/office/drawing/2014/main" id="{CB6E2F43-29E9-49D9-91FC-E5FEFAAA7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a:extLst>
              <a:ext uri="{FF2B5EF4-FFF2-40B4-BE49-F238E27FC236}">
                <a16:creationId xmlns:a16="http://schemas.microsoft.com/office/drawing/2014/main" id="{0989CA65-FB5A-5146-85C1-8D0E8A665F65}"/>
              </a:ext>
            </a:extLst>
          </p:cNvPr>
          <p:cNvPicPr>
            <a:picLocks noChangeAspect="1"/>
          </p:cNvPicPr>
          <p:nvPr/>
        </p:nvPicPr>
        <p:blipFill rotWithShape="1">
          <a:blip r:embed="rId3"/>
          <a:srcRect l="7323" r="4126" b="-3"/>
          <a:stretch/>
        </p:blipFill>
        <p:spPr>
          <a:xfrm>
            <a:off x="7275883" y="1825625"/>
            <a:ext cx="3298866" cy="3429001"/>
          </a:xfrm>
          <a:custGeom>
            <a:avLst/>
            <a:gdLst/>
            <a:ahLst/>
            <a:cxnLst/>
            <a:rect l="l" t="t" r="r" b="b"/>
            <a:pathLst>
              <a:path w="5580942" h="5519103">
                <a:moveTo>
                  <a:pt x="169765" y="0"/>
                </a:moveTo>
                <a:lnTo>
                  <a:pt x="5580942" y="0"/>
                </a:lnTo>
                <a:lnTo>
                  <a:pt x="5580942" y="5519103"/>
                </a:lnTo>
                <a:lnTo>
                  <a:pt x="9100" y="5519103"/>
                </a:lnTo>
                <a:lnTo>
                  <a:pt x="0" y="5474029"/>
                </a:lnTo>
                <a:lnTo>
                  <a:pt x="0" y="169765"/>
                </a:lnTo>
                <a:cubicBezTo>
                  <a:pt x="0" y="76006"/>
                  <a:pt x="76006" y="0"/>
                  <a:pt x="169765" y="0"/>
                </a:cubicBezTo>
                <a:close/>
              </a:path>
            </a:pathLst>
          </a:custGeom>
        </p:spPr>
      </p:pic>
      <p:sp>
        <p:nvSpPr>
          <p:cNvPr id="84" name="Arc 83">
            <a:extLst>
              <a:ext uri="{FF2B5EF4-FFF2-40B4-BE49-F238E27FC236}">
                <a16:creationId xmlns:a16="http://schemas.microsoft.com/office/drawing/2014/main" id="{3BA62E19-CD42-4C09-B825-844B4943D4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87212" y="587516"/>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3C8C1C9-AB71-C94F-82A7-4A46C3BB4337}"/>
              </a:ext>
            </a:extLst>
          </p:cNvPr>
          <p:cNvSpPr>
            <a:spLocks noGrp="1"/>
          </p:cNvSpPr>
          <p:nvPr>
            <p:ph idx="1"/>
          </p:nvPr>
        </p:nvSpPr>
        <p:spPr>
          <a:xfrm>
            <a:off x="838200" y="1825625"/>
            <a:ext cx="5393361" cy="4351338"/>
          </a:xfrm>
        </p:spPr>
        <p:txBody>
          <a:bodyPr>
            <a:normAutofit/>
          </a:bodyPr>
          <a:lstStyle/>
          <a:p>
            <a:pPr marL="0" indent="0">
              <a:buNone/>
            </a:pPr>
            <a:r>
              <a:rPr lang="en-GB" sz="2000" b="1"/>
              <a:t>Community Youth Neighbourhood Walks (with CHIEDZA process evaluation)</a:t>
            </a:r>
          </a:p>
          <a:p>
            <a:pPr marL="0" indent="0">
              <a:buNone/>
            </a:pPr>
            <a:endParaRPr lang="en-GB" sz="2000"/>
          </a:p>
          <a:p>
            <a:pPr marL="0" indent="0">
              <a:buNone/>
            </a:pPr>
            <a:r>
              <a:rPr lang="en-GB" sz="2000"/>
              <a:t>YRs will conduct </a:t>
            </a:r>
            <a:r>
              <a:rPr lang="en-GB" sz="2000" u="sng"/>
              <a:t>neighbourhood walks </a:t>
            </a:r>
            <a:r>
              <a:rPr lang="en-GB" sz="2000"/>
              <a:t>and informal interviews within CHIEDZA communities with young people not coming to CHIEDZA. </a:t>
            </a:r>
          </a:p>
          <a:p>
            <a:pPr marL="0" indent="0">
              <a:buNone/>
            </a:pPr>
            <a:r>
              <a:rPr lang="en-GB" sz="2000"/>
              <a:t>These would take place at youth gathering places in the community, and include </a:t>
            </a:r>
            <a:r>
              <a:rPr lang="en-GB" sz="2000" u="sng"/>
              <a:t>one-to-one and group conversations</a:t>
            </a:r>
            <a:r>
              <a:rPr lang="en-GB" sz="2000"/>
              <a:t>. </a:t>
            </a:r>
          </a:p>
          <a:p>
            <a:pPr marL="0" indent="0">
              <a:buNone/>
            </a:pPr>
            <a:r>
              <a:rPr lang="en-GB" sz="2000"/>
              <a:t>The aim would be to understand why some young people choose not to come to CHIEDZA.</a:t>
            </a:r>
          </a:p>
          <a:p>
            <a:endParaRPr lang="en-US" sz="2000"/>
          </a:p>
        </p:txBody>
      </p:sp>
      <p:sp>
        <p:nvSpPr>
          <p:cNvPr id="86" name="Oval 85">
            <a:extLst>
              <a:ext uri="{FF2B5EF4-FFF2-40B4-BE49-F238E27FC236}">
                <a16:creationId xmlns:a16="http://schemas.microsoft.com/office/drawing/2014/main" id="{8E63CC27-1C86-4653-8866-79C24C5C5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95924" y="1656147"/>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3973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Arc 10">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Text, whiteboard&#10;&#10;Description automatically generated">
            <a:extLst>
              <a:ext uri="{FF2B5EF4-FFF2-40B4-BE49-F238E27FC236}">
                <a16:creationId xmlns:a16="http://schemas.microsoft.com/office/drawing/2014/main" id="{B6EFB90F-4659-1145-9790-A428340D9660}"/>
              </a:ext>
            </a:extLst>
          </p:cNvPr>
          <p:cNvPicPr>
            <a:picLocks noChangeAspect="1"/>
          </p:cNvPicPr>
          <p:nvPr/>
        </p:nvPicPr>
        <p:blipFill rotWithShape="1">
          <a:blip r:embed="rId3"/>
          <a:srcRect t="6241" r="3108" b="7763"/>
          <a:stretch/>
        </p:blipFill>
        <p:spPr>
          <a:xfrm>
            <a:off x="703182" y="1950724"/>
            <a:ext cx="4777381" cy="2786807"/>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Content Placeholder 2">
            <a:extLst>
              <a:ext uri="{FF2B5EF4-FFF2-40B4-BE49-F238E27FC236}">
                <a16:creationId xmlns:a16="http://schemas.microsoft.com/office/drawing/2014/main" id="{B3C8C1C9-AB71-C94F-82A7-4A46C3BB4337}"/>
              </a:ext>
            </a:extLst>
          </p:cNvPr>
          <p:cNvSpPr>
            <a:spLocks noGrp="1"/>
          </p:cNvSpPr>
          <p:nvPr>
            <p:ph idx="1"/>
          </p:nvPr>
        </p:nvSpPr>
        <p:spPr>
          <a:xfrm>
            <a:off x="5216807" y="1307939"/>
            <a:ext cx="5873237" cy="4892173"/>
          </a:xfrm>
        </p:spPr>
        <p:txBody>
          <a:bodyPr>
            <a:normAutofit/>
          </a:bodyPr>
          <a:lstStyle/>
          <a:p>
            <a:pPr marL="0" indent="0">
              <a:buNone/>
            </a:pPr>
            <a:r>
              <a:rPr lang="en-GB" sz="1600" b="1" dirty="0"/>
              <a:t>The </a:t>
            </a:r>
            <a:r>
              <a:rPr lang="en-GB" sz="1600" b="1" dirty="0" err="1"/>
              <a:t>IMpact</a:t>
            </a:r>
            <a:r>
              <a:rPr lang="en-GB" sz="1600" b="1" dirty="0"/>
              <a:t> of Vertical HIV infection on child and Adolescent Skeletal development in Harare, Zimbabwe (IMVASK study) </a:t>
            </a:r>
          </a:p>
          <a:p>
            <a:pPr marL="0" indent="0">
              <a:buNone/>
            </a:pPr>
            <a:endParaRPr lang="en-GB" sz="1600" dirty="0"/>
          </a:p>
          <a:p>
            <a:pPr marL="0" indent="0">
              <a:buNone/>
            </a:pPr>
            <a:r>
              <a:rPr lang="en-GB" sz="1600" dirty="0"/>
              <a:t>A three-year research project investigating bone development in 300 children aged 8-16 years who attend Parirenyatwa and Harare Hospital and 300 children from six schools in </a:t>
            </a:r>
            <a:r>
              <a:rPr lang="en-GB" sz="1600" dirty="0" err="1"/>
              <a:t>Mbare</a:t>
            </a:r>
            <a:r>
              <a:rPr lang="en-GB" sz="1600" dirty="0"/>
              <a:t>, Highfields, </a:t>
            </a:r>
            <a:r>
              <a:rPr lang="en-GB" sz="1600" dirty="0" err="1"/>
              <a:t>Budiriro</a:t>
            </a:r>
            <a:r>
              <a:rPr lang="en-GB" sz="1600" dirty="0"/>
              <a:t> and </a:t>
            </a:r>
            <a:r>
              <a:rPr lang="en-GB" sz="1600" dirty="0" err="1"/>
              <a:t>Mabvuku</a:t>
            </a:r>
            <a:r>
              <a:rPr lang="en-GB" sz="1600" dirty="0"/>
              <a:t>. </a:t>
            </a:r>
          </a:p>
          <a:p>
            <a:pPr marL="0" indent="0">
              <a:buNone/>
            </a:pPr>
            <a:r>
              <a:rPr lang="en-GB" sz="1600" dirty="0"/>
              <a:t>The main aim of this research is to understand how HIV affects bone growth in children during the pubertal period and to also engage young people, their parents, guardians and communities about health and science. </a:t>
            </a:r>
          </a:p>
          <a:p>
            <a:pPr marL="0" indent="0">
              <a:buNone/>
            </a:pPr>
            <a:r>
              <a:rPr lang="en-GB" sz="1600" dirty="0"/>
              <a:t>We have been conducting bone scans and other musculoskeletal assessments to measure the differences in bone density (the amount of bone mass for a given bone size) between children with and without HIV and to measure how bone grows differently in these two groups over the course of a year. Our findings will determine whether children with HIV will require interventions to enhance bone development to try to avoid premature osteoporosis in adulthood. </a:t>
            </a:r>
          </a:p>
          <a:p>
            <a:endParaRPr lang="en-US" sz="1600" dirty="0"/>
          </a:p>
        </p:txBody>
      </p:sp>
    </p:spTree>
    <p:extLst>
      <p:ext uri="{BB962C8B-B14F-4D97-AF65-F5344CB8AC3E}">
        <p14:creationId xmlns:p14="http://schemas.microsoft.com/office/powerpoint/2010/main" val="287674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FA366754-A2F4-475B-8217-AB06F5F15F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3" name="Rectangle 12">
              <a:extLst>
                <a:ext uri="{FF2B5EF4-FFF2-40B4-BE49-F238E27FC236}">
                  <a16:creationId xmlns:a16="http://schemas.microsoft.com/office/drawing/2014/main" id="{322BF2F0-5264-48F8-8780-73D64DE848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7DC5FF32-A8FD-4F1B-B8D3-3D226716C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B3C8C1C9-AB71-C94F-82A7-4A46C3BB4337}"/>
              </a:ext>
            </a:extLst>
          </p:cNvPr>
          <p:cNvSpPr>
            <a:spLocks noGrp="1"/>
          </p:cNvSpPr>
          <p:nvPr>
            <p:ph idx="1"/>
          </p:nvPr>
        </p:nvSpPr>
        <p:spPr>
          <a:xfrm>
            <a:off x="966431" y="967654"/>
            <a:ext cx="7213517" cy="5322712"/>
          </a:xfrm>
          <a:solidFill>
            <a:schemeClr val="bg1"/>
          </a:solidFill>
        </p:spPr>
        <p:txBody>
          <a:bodyPr anchor="ctr">
            <a:normAutofit/>
          </a:bodyPr>
          <a:lstStyle/>
          <a:p>
            <a:pPr marL="0" indent="0">
              <a:buNone/>
            </a:pPr>
            <a:endParaRPr lang="en-GB" sz="1800" b="1" dirty="0"/>
          </a:p>
          <a:p>
            <a:pPr marL="0" indent="0">
              <a:buNone/>
            </a:pPr>
            <a:r>
              <a:rPr lang="en-GB" sz="1800" b="1" dirty="0"/>
              <a:t>Partner Notification (within STICH)</a:t>
            </a:r>
            <a:endParaRPr lang="en-GB" sz="1800" dirty="0"/>
          </a:p>
          <a:p>
            <a:r>
              <a:rPr lang="en-GB" sz="1800" dirty="0"/>
              <a:t>Partner notification is a challenge among people who are treated for STIs. We want to </a:t>
            </a:r>
            <a:r>
              <a:rPr lang="en-GB" sz="1800" u="sng" dirty="0"/>
              <a:t>investigate uptake of partner notification slips </a:t>
            </a:r>
            <a:r>
              <a:rPr lang="en-GB" sz="1800" dirty="0"/>
              <a:t>amongst clients who test NG/CT/TV positive and have come for treatment among CHIEDZA participants for 2 months.</a:t>
            </a:r>
          </a:p>
          <a:p>
            <a:pPr marL="0" indent="0">
              <a:buNone/>
            </a:pPr>
            <a:endParaRPr lang="en-US" sz="1800" dirty="0"/>
          </a:p>
          <a:p>
            <a:pPr marL="0" indent="0">
              <a:buNone/>
            </a:pPr>
            <a:r>
              <a:rPr lang="en-GB" sz="1800" b="1" dirty="0"/>
              <a:t>Acceptability of self-collected vaginal swabs (within STICH)</a:t>
            </a:r>
            <a:endParaRPr lang="en-GB" sz="1800" dirty="0"/>
          </a:p>
          <a:p>
            <a:r>
              <a:rPr lang="en-GB" sz="1800" dirty="0"/>
              <a:t>Rapid diagnostic tests are the cutting edge of testing for sexually transmitted infections. Some of these tests require self-collected vaginal swabs. Youth researchers will </a:t>
            </a:r>
            <a:r>
              <a:rPr lang="en-GB" sz="1800" u="sng" dirty="0"/>
              <a:t>develop a questionnaire and conduct quantitative interviews to assess the acceptability </a:t>
            </a:r>
            <a:r>
              <a:rPr lang="en-GB" sz="1800" dirty="0"/>
              <a:t>of self-collected vaginal swabs among young women who agree to testing for trichomoniasis with the OSOM TV rapid diagnostic test. </a:t>
            </a:r>
          </a:p>
          <a:p>
            <a:pPr marL="0" indent="0">
              <a:buNone/>
            </a:pPr>
            <a:endParaRPr lang="en-US" sz="1600" dirty="0"/>
          </a:p>
        </p:txBody>
      </p:sp>
      <p:grpSp>
        <p:nvGrpSpPr>
          <p:cNvPr id="16" name="Group 15">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7" name="Isosceles Triangle 1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Logo&#10;&#10;Description automatically generated">
            <a:extLst>
              <a:ext uri="{FF2B5EF4-FFF2-40B4-BE49-F238E27FC236}">
                <a16:creationId xmlns:a16="http://schemas.microsoft.com/office/drawing/2014/main" id="{30BE5332-FCEE-7344-841F-F382FE58675B}"/>
              </a:ext>
            </a:extLst>
          </p:cNvPr>
          <p:cNvPicPr>
            <a:picLocks noChangeAspect="1"/>
          </p:cNvPicPr>
          <p:nvPr/>
        </p:nvPicPr>
        <p:blipFill>
          <a:blip r:embed="rId3"/>
          <a:stretch>
            <a:fillRect/>
          </a:stretch>
        </p:blipFill>
        <p:spPr>
          <a:xfrm>
            <a:off x="8132318" y="1782981"/>
            <a:ext cx="3416214" cy="3144334"/>
          </a:xfrm>
          <a:prstGeom prst="rect">
            <a:avLst/>
          </a:prstGeom>
        </p:spPr>
      </p:pic>
    </p:spTree>
    <p:extLst>
      <p:ext uri="{BB962C8B-B14F-4D97-AF65-F5344CB8AC3E}">
        <p14:creationId xmlns:p14="http://schemas.microsoft.com/office/powerpoint/2010/main" val="1407914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D81A2A-6ED4-4EF4-A14C-912D31E148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Freeform: Shape 10">
            <a:extLst>
              <a:ext uri="{FF2B5EF4-FFF2-40B4-BE49-F238E27FC236}">
                <a16:creationId xmlns:a16="http://schemas.microsoft.com/office/drawing/2014/main" id="{1661932C-CA15-4E17-B115-FAE7CBEE47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98657" y="1"/>
            <a:ext cx="1155142" cy="625027"/>
          </a:xfrm>
          <a:custGeom>
            <a:avLst/>
            <a:gdLst>
              <a:gd name="connsiteX0" fmla="*/ 4784 w 1155142"/>
              <a:gd name="connsiteY0" fmla="*/ 0 h 625027"/>
              <a:gd name="connsiteX1" fmla="*/ 1150358 w 1155142"/>
              <a:gd name="connsiteY1" fmla="*/ 0 h 625027"/>
              <a:gd name="connsiteX2" fmla="*/ 1155142 w 1155142"/>
              <a:gd name="connsiteY2" fmla="*/ 47456 h 625027"/>
              <a:gd name="connsiteX3" fmla="*/ 577571 w 1155142"/>
              <a:gd name="connsiteY3" fmla="*/ 625027 h 625027"/>
              <a:gd name="connsiteX4" fmla="*/ 0 w 1155142"/>
              <a:gd name="connsiteY4" fmla="*/ 47456 h 6250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625027">
                <a:moveTo>
                  <a:pt x="4784" y="0"/>
                </a:moveTo>
                <a:lnTo>
                  <a:pt x="1150358" y="0"/>
                </a:lnTo>
                <a:lnTo>
                  <a:pt x="1155142" y="47456"/>
                </a:lnTo>
                <a:cubicBezTo>
                  <a:pt x="1155142" y="366440"/>
                  <a:pt x="896555" y="625027"/>
                  <a:pt x="577571" y="625027"/>
                </a:cubicBezTo>
                <a:cubicBezTo>
                  <a:pt x="258587" y="625027"/>
                  <a:pt x="0" y="366440"/>
                  <a:pt x="0" y="47456"/>
                </a:cubicBezTo>
                <a:close/>
              </a:path>
            </a:pathLst>
          </a:cu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3C8C1C9-AB71-C94F-82A7-4A46C3BB4337}"/>
              </a:ext>
            </a:extLst>
          </p:cNvPr>
          <p:cNvSpPr>
            <a:spLocks noGrp="1"/>
          </p:cNvSpPr>
          <p:nvPr>
            <p:ph idx="1"/>
          </p:nvPr>
        </p:nvSpPr>
        <p:spPr>
          <a:xfrm>
            <a:off x="783771" y="625028"/>
            <a:ext cx="5555669" cy="5551935"/>
          </a:xfrm>
        </p:spPr>
        <p:txBody>
          <a:bodyPr>
            <a:normAutofit/>
          </a:bodyPr>
          <a:lstStyle/>
          <a:p>
            <a:pPr marL="0" indent="0">
              <a:buNone/>
            </a:pPr>
            <a:endParaRPr lang="en-GB" sz="2000" b="1" dirty="0"/>
          </a:p>
          <a:p>
            <a:pPr marL="0" indent="0">
              <a:buNone/>
            </a:pPr>
            <a:r>
              <a:rPr lang="en-GB" sz="2000" b="1" dirty="0"/>
              <a:t>TAZ</a:t>
            </a:r>
          </a:p>
          <a:p>
            <a:pPr marL="0" indent="0">
              <a:buNone/>
            </a:pPr>
            <a:r>
              <a:rPr lang="en-GB" sz="2000" dirty="0"/>
              <a:t>Youth researchers will have an opportunity to be trained on how to </a:t>
            </a:r>
            <a:r>
              <a:rPr lang="en-GB" sz="2000" u="sng" dirty="0"/>
              <a:t>conduct participant observations, facility-based level surveys, and key informant interviews</a:t>
            </a:r>
            <a:r>
              <a:rPr lang="en-GB" sz="2000" dirty="0"/>
              <a:t>. </a:t>
            </a:r>
          </a:p>
          <a:p>
            <a:pPr marL="0" indent="0">
              <a:buNone/>
            </a:pPr>
            <a:endParaRPr lang="en-GB" sz="2000" dirty="0"/>
          </a:p>
          <a:p>
            <a:pPr marL="0" indent="0">
              <a:buNone/>
            </a:pPr>
            <a:r>
              <a:rPr lang="en-GB" sz="2000" dirty="0"/>
              <a:t>They will also be given the opportunity to come up with a short study on how typhoid, and typhoid vaccines has impacted the lives of adolescents in 2 of the Harare city clinics. This exercise will allow them to formulate the research topic, tools, and expose them to the experience of conducting data collection linked relevant to young people. </a:t>
            </a:r>
          </a:p>
          <a:p>
            <a:pPr marL="0" indent="0">
              <a:buNone/>
            </a:pPr>
            <a:endParaRPr lang="en-US" sz="2000" dirty="0"/>
          </a:p>
        </p:txBody>
      </p:sp>
      <p:sp>
        <p:nvSpPr>
          <p:cNvPr id="13" name="Oval 12">
            <a:extLst>
              <a:ext uri="{FF2B5EF4-FFF2-40B4-BE49-F238E27FC236}">
                <a16:creationId xmlns:a16="http://schemas.microsoft.com/office/drawing/2014/main" id="{8590ADD5-9383-4D3D-9047-3DA2593CCB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8185" y="3423959"/>
            <a:ext cx="540822" cy="540822"/>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85A76D8-1878-A84E-BCFC-F3BA9B28A54F}"/>
              </a:ext>
            </a:extLst>
          </p:cNvPr>
          <p:cNvPicPr>
            <a:picLocks noChangeAspect="1"/>
          </p:cNvPicPr>
          <p:nvPr/>
        </p:nvPicPr>
        <p:blipFill rotWithShape="1">
          <a:blip r:embed="rId3"/>
          <a:srcRect l="33699" t="17990" r="33399" b="16190"/>
          <a:stretch/>
        </p:blipFill>
        <p:spPr>
          <a:xfrm>
            <a:off x="8413651" y="1176557"/>
            <a:ext cx="2728116" cy="3860908"/>
          </a:xfrm>
          <a:custGeom>
            <a:avLst/>
            <a:gdLst/>
            <a:ahLst/>
            <a:cxnLst/>
            <a:rect l="l" t="t" r="r" b="b"/>
            <a:pathLst>
              <a:path w="4114800" h="5712488">
                <a:moveTo>
                  <a:pt x="133155" y="0"/>
                </a:moveTo>
                <a:lnTo>
                  <a:pt x="3981645" y="0"/>
                </a:lnTo>
                <a:cubicBezTo>
                  <a:pt x="4055184" y="0"/>
                  <a:pt x="4114800" y="59616"/>
                  <a:pt x="4114800" y="133155"/>
                </a:cubicBezTo>
                <a:lnTo>
                  <a:pt x="4114800" y="5579333"/>
                </a:lnTo>
                <a:cubicBezTo>
                  <a:pt x="4114800" y="5652872"/>
                  <a:pt x="4055184" y="5712488"/>
                  <a:pt x="3981645" y="5712488"/>
                </a:cubicBezTo>
                <a:lnTo>
                  <a:pt x="133155" y="5712488"/>
                </a:lnTo>
                <a:cubicBezTo>
                  <a:pt x="59616" y="5712488"/>
                  <a:pt x="0" y="5652872"/>
                  <a:pt x="0" y="5579333"/>
                </a:cubicBezTo>
                <a:lnTo>
                  <a:pt x="0" y="133155"/>
                </a:lnTo>
                <a:cubicBezTo>
                  <a:pt x="0" y="59616"/>
                  <a:pt x="59616" y="0"/>
                  <a:pt x="133155" y="0"/>
                </a:cubicBezTo>
                <a:close/>
              </a:path>
            </a:pathLst>
          </a:custGeom>
        </p:spPr>
      </p:pic>
      <p:sp>
        <p:nvSpPr>
          <p:cNvPr id="15" name="Freeform: Shape 14">
            <a:extLst>
              <a:ext uri="{FF2B5EF4-FFF2-40B4-BE49-F238E27FC236}">
                <a16:creationId xmlns:a16="http://schemas.microsoft.com/office/drawing/2014/main" id="{DABE3E45-88CF-45D8-8D40-C773324D9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49602" y="1"/>
            <a:ext cx="2066948" cy="1621879"/>
          </a:xfrm>
          <a:custGeom>
            <a:avLst/>
            <a:gdLst>
              <a:gd name="connsiteX0" fmla="*/ 0 w 2066948"/>
              <a:gd name="connsiteY0" fmla="*/ 0 h 1621879"/>
              <a:gd name="connsiteX1" fmla="*/ 123825 w 2066948"/>
              <a:gd name="connsiteY1" fmla="*/ 0 h 1621879"/>
              <a:gd name="connsiteX2" fmla="*/ 123825 w 2066948"/>
              <a:gd name="connsiteY2" fmla="*/ 1452620 h 1621879"/>
              <a:gd name="connsiteX3" fmla="*/ 1881378 w 2066948"/>
              <a:gd name="connsiteY3" fmla="*/ 436017 h 1621879"/>
              <a:gd name="connsiteX4" fmla="*/ 1127572 w 2066948"/>
              <a:gd name="connsiteY4" fmla="*/ 0 h 1621879"/>
              <a:gd name="connsiteX5" fmla="*/ 1374887 w 2066948"/>
              <a:gd name="connsiteY5" fmla="*/ 0 h 1621879"/>
              <a:gd name="connsiteX6" fmla="*/ 2035969 w 2066948"/>
              <a:gd name="connsiteY6" fmla="*/ 382391 h 1621879"/>
              <a:gd name="connsiteX7" fmla="*/ 2058648 w 2066948"/>
              <a:gd name="connsiteY7" fmla="*/ 466963 h 1621879"/>
              <a:gd name="connsiteX8" fmla="*/ 2035969 w 2066948"/>
              <a:gd name="connsiteY8" fmla="*/ 489642 h 1621879"/>
              <a:gd name="connsiteX9" fmla="*/ 92869 w 2066948"/>
              <a:gd name="connsiteY9" fmla="*/ 1613592 h 1621879"/>
              <a:gd name="connsiteX10" fmla="*/ 61913 w 2066948"/>
              <a:gd name="connsiteY10" fmla="*/ 1621879 h 1621879"/>
              <a:gd name="connsiteX11" fmla="*/ 0 w 2066948"/>
              <a:gd name="connsiteY11" fmla="*/ 1559967 h 1621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6948" h="1621879">
                <a:moveTo>
                  <a:pt x="0" y="0"/>
                </a:moveTo>
                <a:lnTo>
                  <a:pt x="123825" y="0"/>
                </a:lnTo>
                <a:lnTo>
                  <a:pt x="123825" y="1452620"/>
                </a:lnTo>
                <a:lnTo>
                  <a:pt x="1881378" y="436017"/>
                </a:lnTo>
                <a:lnTo>
                  <a:pt x="1127572" y="0"/>
                </a:lnTo>
                <a:lnTo>
                  <a:pt x="1374887" y="0"/>
                </a:lnTo>
                <a:lnTo>
                  <a:pt x="2035969" y="382391"/>
                </a:lnTo>
                <a:cubicBezTo>
                  <a:pt x="2065582" y="399479"/>
                  <a:pt x="2075745" y="437340"/>
                  <a:pt x="2058648" y="466963"/>
                </a:cubicBezTo>
                <a:cubicBezTo>
                  <a:pt x="2053219" y="476384"/>
                  <a:pt x="2045389" y="484204"/>
                  <a:pt x="2035969" y="489642"/>
                </a:cubicBezTo>
                <a:lnTo>
                  <a:pt x="92869" y="1613592"/>
                </a:lnTo>
                <a:cubicBezTo>
                  <a:pt x="83458" y="1619031"/>
                  <a:pt x="72780" y="1621889"/>
                  <a:pt x="61913" y="1621879"/>
                </a:cubicBezTo>
                <a:cubicBezTo>
                  <a:pt x="27719" y="1621879"/>
                  <a:pt x="0" y="1594161"/>
                  <a:pt x="0" y="1559967"/>
                </a:cubicBezTo>
                <a:close/>
              </a:path>
            </a:pathLst>
          </a:custGeom>
          <a:solidFill>
            <a:schemeClr val="accent6"/>
          </a:solidFill>
          <a:ln w="9525" cap="flat">
            <a:noFill/>
            <a:prstDash val="solid"/>
            <a:miter/>
          </a:ln>
        </p:spPr>
        <p:txBody>
          <a:bodyPr rtlCol="0" anchor="ctr"/>
          <a:lstStyle/>
          <a:p>
            <a:endParaRPr lang="en-US"/>
          </a:p>
        </p:txBody>
      </p:sp>
      <p:cxnSp>
        <p:nvCxnSpPr>
          <p:cNvPr id="17" name="Straight Connector 16">
            <a:extLst>
              <a:ext uri="{FF2B5EF4-FFF2-40B4-BE49-F238E27FC236}">
                <a16:creationId xmlns:a16="http://schemas.microsoft.com/office/drawing/2014/main" id="{49CD1692-827B-4C8D-B4A1-134FD04CF4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138745" y="1027906"/>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B91ECDA9-56DC-4270-8F33-01C5637B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463438">
            <a:off x="7456580" y="5166682"/>
            <a:ext cx="1835725" cy="2024785"/>
          </a:xfrm>
          <a:custGeom>
            <a:avLst/>
            <a:gdLst>
              <a:gd name="connsiteX0" fmla="*/ 1801138 w 1835725"/>
              <a:gd name="connsiteY0" fmla="*/ 1622662 h 2024785"/>
              <a:gd name="connsiteX1" fmla="*/ 1835717 w 1835725"/>
              <a:gd name="connsiteY1" fmla="*/ 1680254 h 2024785"/>
              <a:gd name="connsiteX2" fmla="*/ 1812568 w 1835725"/>
              <a:gd name="connsiteY2" fmla="*/ 1877193 h 2024785"/>
              <a:gd name="connsiteX3" fmla="*/ 1776210 w 1835725"/>
              <a:gd name="connsiteY3" fmla="*/ 2024785 h 2024785"/>
              <a:gd name="connsiteX4" fmla="*/ 1655772 w 1835725"/>
              <a:gd name="connsiteY4" fmla="*/ 1983449 h 2024785"/>
              <a:gd name="connsiteX5" fmla="*/ 1687591 w 1835725"/>
              <a:gd name="connsiteY5" fmla="*/ 1854495 h 2024785"/>
              <a:gd name="connsiteX6" fmla="*/ 1708939 w 1835725"/>
              <a:gd name="connsiteY6" fmla="*/ 1673301 h 2024785"/>
              <a:gd name="connsiteX7" fmla="*/ 1778129 w 1835725"/>
              <a:gd name="connsiteY7" fmla="*/ 1615979 h 2024785"/>
              <a:gd name="connsiteX8" fmla="*/ 1801138 w 1835725"/>
              <a:gd name="connsiteY8" fmla="*/ 1622662 h 2024785"/>
              <a:gd name="connsiteX9" fmla="*/ 1585229 w 1835725"/>
              <a:gd name="connsiteY9" fmla="*/ 764759 h 2024785"/>
              <a:gd name="connsiteX10" fmla="*/ 1623024 w 1835725"/>
              <a:gd name="connsiteY10" fmla="*/ 792810 h 2024785"/>
              <a:gd name="connsiteX11" fmla="*/ 1777614 w 1835725"/>
              <a:gd name="connsiteY11" fmla="*/ 1157141 h 2024785"/>
              <a:gd name="connsiteX12" fmla="*/ 1733799 w 1835725"/>
              <a:gd name="connsiteY12" fmla="*/ 1235532 h 2024785"/>
              <a:gd name="connsiteX13" fmla="*/ 1716464 w 1835725"/>
              <a:gd name="connsiteY13" fmla="*/ 1237722 h 2024785"/>
              <a:gd name="connsiteX14" fmla="*/ 1716464 w 1835725"/>
              <a:gd name="connsiteY14" fmla="*/ 1237913 h 2024785"/>
              <a:gd name="connsiteX15" fmla="*/ 1655409 w 1835725"/>
              <a:gd name="connsiteY15" fmla="*/ 1191717 h 2024785"/>
              <a:gd name="connsiteX16" fmla="*/ 1513200 w 1835725"/>
              <a:gd name="connsiteY16" fmla="*/ 856627 h 2024785"/>
              <a:gd name="connsiteX17" fmla="*/ 1538499 w 1835725"/>
              <a:gd name="connsiteY17" fmla="*/ 770415 h 2024785"/>
              <a:gd name="connsiteX18" fmla="*/ 1585229 w 1835725"/>
              <a:gd name="connsiteY18" fmla="*/ 764759 h 2024785"/>
              <a:gd name="connsiteX19" fmla="*/ 477919 w 1835725"/>
              <a:gd name="connsiteY19" fmla="*/ 21437 h 2024785"/>
              <a:gd name="connsiteX20" fmla="*/ 509236 w 1835725"/>
              <a:gd name="connsiteY20" fmla="*/ 84182 h 2024785"/>
              <a:gd name="connsiteX21" fmla="*/ 445829 w 1835725"/>
              <a:gd name="connsiteY21" fmla="*/ 139871 h 2024785"/>
              <a:gd name="connsiteX22" fmla="*/ 437447 w 1835725"/>
              <a:gd name="connsiteY22" fmla="*/ 139395 h 2024785"/>
              <a:gd name="connsiteX23" fmla="*/ 73211 w 1835725"/>
              <a:gd name="connsiteY23" fmla="*/ 137204 h 2024785"/>
              <a:gd name="connsiteX24" fmla="*/ 749 w 1835725"/>
              <a:gd name="connsiteY24" fmla="*/ 84082 h 2024785"/>
              <a:gd name="connsiteX25" fmla="*/ 53871 w 1835725"/>
              <a:gd name="connsiteY25" fmla="*/ 11621 h 2024785"/>
              <a:gd name="connsiteX26" fmla="*/ 58352 w 1835725"/>
              <a:gd name="connsiteY26" fmla="*/ 11093 h 2024785"/>
              <a:gd name="connsiteX27" fmla="*/ 454020 w 1835725"/>
              <a:gd name="connsiteY27" fmla="*/ 13474 h 2024785"/>
              <a:gd name="connsiteX28" fmla="*/ 477919 w 1835725"/>
              <a:gd name="connsiteY28" fmla="*/ 21437 h 2024785"/>
              <a:gd name="connsiteX29" fmla="*/ 957797 w 1835725"/>
              <a:gd name="connsiteY29" fmla="*/ 167970 h 2024785"/>
              <a:gd name="connsiteX30" fmla="*/ 1286982 w 1835725"/>
              <a:gd name="connsiteY30" fmla="*/ 387616 h 2024785"/>
              <a:gd name="connsiteX31" fmla="*/ 1293725 w 1835725"/>
              <a:gd name="connsiteY31" fmla="*/ 477075 h 2024785"/>
              <a:gd name="connsiteX32" fmla="*/ 1245453 w 1835725"/>
              <a:gd name="connsiteY32" fmla="*/ 499154 h 2024785"/>
              <a:gd name="connsiteX33" fmla="*/ 1245167 w 1835725"/>
              <a:gd name="connsiteY33" fmla="*/ 499154 h 2024785"/>
              <a:gd name="connsiteX34" fmla="*/ 1203638 w 1835725"/>
              <a:gd name="connsiteY34" fmla="*/ 484104 h 2024785"/>
              <a:gd name="connsiteX35" fmla="*/ 900647 w 1835725"/>
              <a:gd name="connsiteY35" fmla="*/ 281508 h 2024785"/>
              <a:gd name="connsiteX36" fmla="*/ 872454 w 1835725"/>
              <a:gd name="connsiteY36" fmla="*/ 196164 h 2024785"/>
              <a:gd name="connsiteX37" fmla="*/ 957797 w 1835725"/>
              <a:gd name="connsiteY37" fmla="*/ 167970 h 2024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835725" h="2024785">
                <a:moveTo>
                  <a:pt x="1801138" y="1622662"/>
                </a:moveTo>
                <a:cubicBezTo>
                  <a:pt x="1822105" y="1633400"/>
                  <a:pt x="1836117" y="1655372"/>
                  <a:pt x="1835717" y="1680254"/>
                </a:cubicBezTo>
                <a:cubicBezTo>
                  <a:pt x="1832093" y="1746382"/>
                  <a:pt x="1824354" y="1812154"/>
                  <a:pt x="1812568" y="1877193"/>
                </a:cubicBezTo>
                <a:lnTo>
                  <a:pt x="1776210" y="2024785"/>
                </a:lnTo>
                <a:lnTo>
                  <a:pt x="1655772" y="1983449"/>
                </a:lnTo>
                <a:lnTo>
                  <a:pt x="1687591" y="1854495"/>
                </a:lnTo>
                <a:cubicBezTo>
                  <a:pt x="1698455" y="1794657"/>
                  <a:pt x="1705590" y="1734142"/>
                  <a:pt x="1708939" y="1673301"/>
                </a:cubicBezTo>
                <a:cubicBezTo>
                  <a:pt x="1712216" y="1638363"/>
                  <a:pt x="1743190" y="1612703"/>
                  <a:pt x="1778129" y="1615979"/>
                </a:cubicBezTo>
                <a:cubicBezTo>
                  <a:pt x="1786387" y="1616753"/>
                  <a:pt x="1794149" y="1619084"/>
                  <a:pt x="1801138" y="1622662"/>
                </a:cubicBezTo>
                <a:close/>
                <a:moveTo>
                  <a:pt x="1585229" y="764759"/>
                </a:moveTo>
                <a:cubicBezTo>
                  <a:pt x="1600438" y="768789"/>
                  <a:pt x="1614156" y="778436"/>
                  <a:pt x="1623024" y="792810"/>
                </a:cubicBezTo>
                <a:cubicBezTo>
                  <a:pt x="1689575" y="907319"/>
                  <a:pt x="1741505" y="1029715"/>
                  <a:pt x="1777614" y="1157141"/>
                </a:cubicBezTo>
                <a:cubicBezTo>
                  <a:pt x="1787149" y="1190888"/>
                  <a:pt x="1767537" y="1225969"/>
                  <a:pt x="1733799" y="1235532"/>
                </a:cubicBezTo>
                <a:cubicBezTo>
                  <a:pt x="1728151" y="1237046"/>
                  <a:pt x="1722312" y="1237780"/>
                  <a:pt x="1716464" y="1237722"/>
                </a:cubicBezTo>
                <a:lnTo>
                  <a:pt x="1716464" y="1237913"/>
                </a:lnTo>
                <a:cubicBezTo>
                  <a:pt x="1688070" y="1237913"/>
                  <a:pt x="1663124" y="1219044"/>
                  <a:pt x="1655409" y="1191717"/>
                </a:cubicBezTo>
                <a:cubicBezTo>
                  <a:pt x="1622214" y="1074512"/>
                  <a:pt x="1574437" y="961936"/>
                  <a:pt x="1513200" y="856627"/>
                </a:cubicBezTo>
                <a:cubicBezTo>
                  <a:pt x="1496379" y="825834"/>
                  <a:pt x="1507704" y="787236"/>
                  <a:pt x="1538499" y="770415"/>
                </a:cubicBezTo>
                <a:cubicBezTo>
                  <a:pt x="1553325" y="762319"/>
                  <a:pt x="1570022" y="760730"/>
                  <a:pt x="1585229" y="764759"/>
                </a:cubicBezTo>
                <a:close/>
                <a:moveTo>
                  <a:pt x="477919" y="21437"/>
                </a:move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ubicBezTo>
                  <a:pt x="462713" y="14543"/>
                  <a:pt x="470778" y="17324"/>
                  <a:pt x="477919" y="21437"/>
                </a:cubicBezTo>
                <a:close/>
                <a:moveTo>
                  <a:pt x="957797" y="167970"/>
                </a:move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8235" y="164811"/>
                  <a:pt x="926445" y="152188"/>
                  <a:pt x="957797" y="167970"/>
                </a:cubicBezTo>
                <a:close/>
              </a:path>
            </a:pathLst>
          </a:custGeom>
          <a:solidFill>
            <a:schemeClr val="accent4"/>
          </a:solid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75F47824-961D-465D-84F9-EAE11BC61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9527" y="6033795"/>
            <a:ext cx="1991064" cy="824205"/>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FEC9DA3E-C1D7-472D-B7C0-F71AE41FB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51696" y="5519196"/>
            <a:ext cx="1340305" cy="1338805"/>
          </a:xfrm>
          <a:custGeom>
            <a:avLst/>
            <a:gdLst>
              <a:gd name="connsiteX0" fmla="*/ 61913 w 1340305"/>
              <a:gd name="connsiteY0" fmla="*/ 0 h 1338805"/>
              <a:gd name="connsiteX1" fmla="*/ 1340305 w 1340305"/>
              <a:gd name="connsiteY1" fmla="*/ 0 h 1338805"/>
              <a:gd name="connsiteX2" fmla="*/ 1340305 w 1340305"/>
              <a:gd name="connsiteY2" fmla="*/ 123825 h 1338805"/>
              <a:gd name="connsiteX3" fmla="*/ 123825 w 1340305"/>
              <a:gd name="connsiteY3" fmla="*/ 123825 h 1338805"/>
              <a:gd name="connsiteX4" fmla="*/ 123825 w 1340305"/>
              <a:gd name="connsiteY4" fmla="*/ 1338805 h 1338805"/>
              <a:gd name="connsiteX5" fmla="*/ 0 w 1340305"/>
              <a:gd name="connsiteY5" fmla="*/ 1338805 h 1338805"/>
              <a:gd name="connsiteX6" fmla="*/ 0 w 1340305"/>
              <a:gd name="connsiteY6" fmla="*/ 61913 h 1338805"/>
              <a:gd name="connsiteX7" fmla="*/ 61913 w 1340305"/>
              <a:gd name="connsiteY7" fmla="*/ 0 h 133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40305" h="1338805">
                <a:moveTo>
                  <a:pt x="61913" y="0"/>
                </a:moveTo>
                <a:lnTo>
                  <a:pt x="1340305" y="0"/>
                </a:lnTo>
                <a:lnTo>
                  <a:pt x="1340305" y="123825"/>
                </a:lnTo>
                <a:lnTo>
                  <a:pt x="123825" y="123825"/>
                </a:lnTo>
                <a:lnTo>
                  <a:pt x="123825" y="1338805"/>
                </a:lnTo>
                <a:lnTo>
                  <a:pt x="0" y="1338805"/>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429692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77C59BEC-C4CC-4741-B975-08C543178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3" name="Arc 42">
            <a:extLst>
              <a:ext uri="{FF2B5EF4-FFF2-40B4-BE49-F238E27FC236}">
                <a16:creationId xmlns:a16="http://schemas.microsoft.com/office/drawing/2014/main" id="{72DEF309-605D-4117-9340-6D589B6C3A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6173" flipV="1">
            <a:off x="3930947" y="651615"/>
            <a:ext cx="4083433" cy="408343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C829786-6A3B-F849-A56A-6565DFD1C8A6}"/>
              </a:ext>
            </a:extLst>
          </p:cNvPr>
          <p:cNvSpPr>
            <a:spLocks noGrp="1"/>
          </p:cNvSpPr>
          <p:nvPr>
            <p:ph idx="1"/>
          </p:nvPr>
        </p:nvSpPr>
        <p:spPr>
          <a:xfrm>
            <a:off x="838200" y="1825625"/>
            <a:ext cx="5393361" cy="4351338"/>
          </a:xfrm>
        </p:spPr>
        <p:txBody>
          <a:bodyPr>
            <a:normAutofit/>
          </a:bodyPr>
          <a:lstStyle/>
          <a:p>
            <a:pPr marL="0" indent="0">
              <a:buNone/>
            </a:pPr>
            <a:r>
              <a:rPr lang="en-GB" sz="2400" b="1"/>
              <a:t>VITALITY</a:t>
            </a:r>
          </a:p>
          <a:p>
            <a:pPr marL="0" indent="0">
              <a:buNone/>
            </a:pPr>
            <a:endParaRPr lang="en-GB" sz="2400"/>
          </a:p>
          <a:p>
            <a:pPr marL="0" indent="0">
              <a:buNone/>
            </a:pPr>
            <a:r>
              <a:rPr lang="en-GB" sz="2400"/>
              <a:t>Adolescents living with HIV can have weak bones. VITALITY is a trial to find out whether taking Vitamin D and calcium carbonate for a year will improve bone density. We will enrol 840 adolescents living with HIV, in Harare and Lusaka. Half of them will receive Vitamin D and calcium carbonate, the other half will receive a placebo. We can measure the density of bones using a DXA scanner. </a:t>
            </a:r>
          </a:p>
          <a:p>
            <a:pPr marL="0" indent="0">
              <a:buNone/>
            </a:pPr>
            <a:endParaRPr lang="en-US" sz="2400"/>
          </a:p>
        </p:txBody>
      </p:sp>
      <p:sp>
        <p:nvSpPr>
          <p:cNvPr id="45" name="Oval 44">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77008" y="5228027"/>
            <a:ext cx="1107241" cy="10772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D0EACFE9-13DB-994B-B800-84CBD47EA291}"/>
              </a:ext>
            </a:extLst>
          </p:cNvPr>
          <p:cNvPicPr>
            <a:picLocks noChangeAspect="1"/>
          </p:cNvPicPr>
          <p:nvPr/>
        </p:nvPicPr>
        <p:blipFill rotWithShape="1">
          <a:blip r:embed="rId2"/>
          <a:srcRect t="6849"/>
          <a:stretch/>
        </p:blipFill>
        <p:spPr>
          <a:xfrm>
            <a:off x="6885530" y="2220686"/>
            <a:ext cx="4593697" cy="1973944"/>
          </a:xfrm>
          <a:custGeom>
            <a:avLst/>
            <a:gdLst/>
            <a:ahLst/>
            <a:cxnLst/>
            <a:rect l="l" t="t" r="r" b="b"/>
            <a:pathLst>
              <a:path w="4221597" h="4303912">
                <a:moveTo>
                  <a:pt x="126986" y="0"/>
                </a:moveTo>
                <a:lnTo>
                  <a:pt x="4094611" y="0"/>
                </a:lnTo>
                <a:cubicBezTo>
                  <a:pt x="4164743" y="0"/>
                  <a:pt x="4221597" y="56854"/>
                  <a:pt x="4221597" y="126986"/>
                </a:cubicBezTo>
                <a:lnTo>
                  <a:pt x="4221597" y="4176926"/>
                </a:lnTo>
                <a:cubicBezTo>
                  <a:pt x="4221597" y="4247058"/>
                  <a:pt x="4164743" y="4303912"/>
                  <a:pt x="4094611" y="4303912"/>
                </a:cubicBezTo>
                <a:lnTo>
                  <a:pt x="126986" y="4303912"/>
                </a:lnTo>
                <a:cubicBezTo>
                  <a:pt x="56854" y="4303912"/>
                  <a:pt x="0" y="4247058"/>
                  <a:pt x="0" y="4176926"/>
                </a:cubicBezTo>
                <a:lnTo>
                  <a:pt x="0" y="126986"/>
                </a:lnTo>
                <a:cubicBezTo>
                  <a:pt x="0" y="56854"/>
                  <a:pt x="56854" y="0"/>
                  <a:pt x="126986" y="0"/>
                </a:cubicBezTo>
                <a:close/>
              </a:path>
            </a:pathLst>
          </a:custGeom>
        </p:spPr>
      </p:pic>
    </p:spTree>
    <p:extLst>
      <p:ext uri="{BB962C8B-B14F-4D97-AF65-F5344CB8AC3E}">
        <p14:creationId xmlns:p14="http://schemas.microsoft.com/office/powerpoint/2010/main" val="4187337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7C59BEC-C4CC-4741-B975-08C543178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Arc 11">
            <a:extLst>
              <a:ext uri="{FF2B5EF4-FFF2-40B4-BE49-F238E27FC236}">
                <a16:creationId xmlns:a16="http://schemas.microsoft.com/office/drawing/2014/main" id="{72DEF309-605D-4117-9340-6D589B6C3A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6173" flipV="1">
            <a:off x="3930947" y="651615"/>
            <a:ext cx="4083433" cy="408343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0670860-E8C9-1D48-8B86-B19C6CCCAB18}"/>
              </a:ext>
            </a:extLst>
          </p:cNvPr>
          <p:cNvSpPr>
            <a:spLocks noGrp="1"/>
          </p:cNvSpPr>
          <p:nvPr>
            <p:ph idx="1"/>
          </p:nvPr>
        </p:nvSpPr>
        <p:spPr>
          <a:xfrm>
            <a:off x="838200" y="1825625"/>
            <a:ext cx="5393361" cy="4351338"/>
          </a:xfrm>
        </p:spPr>
        <p:txBody>
          <a:bodyPr>
            <a:normAutofit/>
          </a:bodyPr>
          <a:lstStyle/>
          <a:p>
            <a:pPr marL="0" indent="0">
              <a:buNone/>
            </a:pPr>
            <a:r>
              <a:rPr lang="en-GB" b="1" dirty="0"/>
              <a:t>Process Evaluation of YRA</a:t>
            </a:r>
            <a:endParaRPr lang="en-GB" dirty="0"/>
          </a:p>
          <a:p>
            <a:pPr marL="0" indent="0">
              <a:buNone/>
            </a:pPr>
            <a:endParaRPr lang="en-GB" dirty="0"/>
          </a:p>
          <a:p>
            <a:pPr marL="0" indent="0">
              <a:buNone/>
            </a:pPr>
            <a:r>
              <a:rPr lang="en-GB" dirty="0"/>
              <a:t>YRs will </a:t>
            </a:r>
            <a:r>
              <a:rPr lang="en-GB" u="sng" dirty="0"/>
              <a:t>conduct interviews</a:t>
            </a:r>
            <a:r>
              <a:rPr lang="en-GB" dirty="0"/>
              <a:t> with youth researchers from the previous YRA to understand their experiences of the YRA. This would be part of evaluating the YRA, from the perspective of the youth researcher participants.</a:t>
            </a:r>
          </a:p>
          <a:p>
            <a:pPr marL="0" indent="0">
              <a:buNone/>
            </a:pPr>
            <a:endParaRPr lang="en-US" dirty="0"/>
          </a:p>
        </p:txBody>
      </p:sp>
      <p:sp>
        <p:nvSpPr>
          <p:cNvPr id="14" name="Oval 13">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77008" y="5228027"/>
            <a:ext cx="1107241" cy="10772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descr="Logo&#10;&#10;Description automatically generated">
            <a:extLst>
              <a:ext uri="{FF2B5EF4-FFF2-40B4-BE49-F238E27FC236}">
                <a16:creationId xmlns:a16="http://schemas.microsoft.com/office/drawing/2014/main" id="{FEB9A16C-FE4D-4B48-B530-16AB041B84D0}"/>
              </a:ext>
            </a:extLst>
          </p:cNvPr>
          <p:cNvPicPr>
            <a:picLocks noChangeAspect="1"/>
          </p:cNvPicPr>
          <p:nvPr/>
        </p:nvPicPr>
        <p:blipFill>
          <a:blip r:embed="rId2"/>
          <a:stretch>
            <a:fillRect/>
          </a:stretch>
        </p:blipFill>
        <p:spPr>
          <a:xfrm>
            <a:off x="6806056" y="2046514"/>
            <a:ext cx="4623535" cy="2855033"/>
          </a:xfrm>
          <a:custGeom>
            <a:avLst/>
            <a:gdLst/>
            <a:ahLst/>
            <a:cxnLst/>
            <a:rect l="l" t="t" r="r" b="b"/>
            <a:pathLst>
              <a:path w="4221597" h="4303912">
                <a:moveTo>
                  <a:pt x="126986" y="0"/>
                </a:moveTo>
                <a:lnTo>
                  <a:pt x="4094611" y="0"/>
                </a:lnTo>
                <a:cubicBezTo>
                  <a:pt x="4164743" y="0"/>
                  <a:pt x="4221597" y="56854"/>
                  <a:pt x="4221597" y="126986"/>
                </a:cubicBezTo>
                <a:lnTo>
                  <a:pt x="4221597" y="4176926"/>
                </a:lnTo>
                <a:cubicBezTo>
                  <a:pt x="4221597" y="4247058"/>
                  <a:pt x="4164743" y="4303912"/>
                  <a:pt x="4094611" y="4303912"/>
                </a:cubicBezTo>
                <a:lnTo>
                  <a:pt x="126986" y="4303912"/>
                </a:lnTo>
                <a:cubicBezTo>
                  <a:pt x="56854" y="4303912"/>
                  <a:pt x="0" y="4247058"/>
                  <a:pt x="0" y="4176926"/>
                </a:cubicBezTo>
                <a:lnTo>
                  <a:pt x="0" y="126986"/>
                </a:lnTo>
                <a:cubicBezTo>
                  <a:pt x="0" y="56854"/>
                  <a:pt x="56854" y="0"/>
                  <a:pt x="126986" y="0"/>
                </a:cubicBezTo>
                <a:close/>
              </a:path>
            </a:pathLst>
          </a:custGeom>
        </p:spPr>
      </p:pic>
    </p:spTree>
    <p:extLst>
      <p:ext uri="{BB962C8B-B14F-4D97-AF65-F5344CB8AC3E}">
        <p14:creationId xmlns:p14="http://schemas.microsoft.com/office/powerpoint/2010/main" val="2087013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B8FE22B-889E-3345-B13A-F1A9FD073588}"/>
              </a:ext>
            </a:extLst>
          </p:cNvPr>
          <p:cNvSpPr>
            <a:spLocks noGrp="1"/>
          </p:cNvSpPr>
          <p:nvPr>
            <p:ph type="title"/>
          </p:nvPr>
        </p:nvSpPr>
        <p:spPr>
          <a:xfrm>
            <a:off x="826396" y="1805651"/>
            <a:ext cx="4230100" cy="2168701"/>
          </a:xfrm>
        </p:spPr>
        <p:txBody>
          <a:bodyPr anchor="b">
            <a:normAutofit/>
          </a:bodyPr>
          <a:lstStyle/>
          <a:p>
            <a:r>
              <a:rPr lang="en-US" sz="4000" dirty="0">
                <a:solidFill>
                  <a:srgbClr val="FFFFFF"/>
                </a:solidFill>
              </a:rPr>
              <a:t>For each paper, discuss . . . . </a:t>
            </a:r>
          </a:p>
        </p:txBody>
      </p:sp>
      <p:graphicFrame>
        <p:nvGraphicFramePr>
          <p:cNvPr id="33" name="Content Placeholder 2">
            <a:extLst>
              <a:ext uri="{FF2B5EF4-FFF2-40B4-BE49-F238E27FC236}">
                <a16:creationId xmlns:a16="http://schemas.microsoft.com/office/drawing/2014/main" id="{967A76AF-B2A3-44C4-ACB8-4168AFDEB1FB}"/>
              </a:ext>
            </a:extLst>
          </p:cNvPr>
          <p:cNvGraphicFramePr>
            <a:graphicFrameLocks noGrp="1"/>
          </p:cNvGraphicFramePr>
          <p:nvPr>
            <p:ph idx="1"/>
            <p:extLst>
              <p:ext uri="{D42A27DB-BD31-4B8C-83A1-F6EECF244321}">
                <p14:modId xmlns:p14="http://schemas.microsoft.com/office/powerpoint/2010/main" val="965897614"/>
              </p:ext>
            </p:extLst>
          </p:nvPr>
        </p:nvGraphicFramePr>
        <p:xfrm>
          <a:off x="5671596" y="208344"/>
          <a:ext cx="6366075" cy="65281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95895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1819</TotalTime>
  <Words>1267</Words>
  <Application>Microsoft Macintosh PowerPoint</Application>
  <PresentationFormat>Widescreen</PresentationFormat>
  <Paragraphs>76</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Working Together: Skills to See Projects to Completion</vt:lpstr>
      <vt:lpstr>Objectives</vt:lpstr>
      <vt:lpstr>PowerPoint Presentation</vt:lpstr>
      <vt:lpstr>PowerPoint Presentation</vt:lpstr>
      <vt:lpstr>PowerPoint Presentation</vt:lpstr>
      <vt:lpstr>PowerPoint Presentation</vt:lpstr>
      <vt:lpstr>PowerPoint Presentation</vt:lpstr>
      <vt:lpstr>PowerPoint Presentation</vt:lpstr>
      <vt:lpstr>For each paper, discuss . . . . </vt:lpstr>
      <vt:lpstr>What project do you choose?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examples of Qualitative Research Studies</dc:title>
  <dc:creator>Suzanna Francis</dc:creator>
  <cp:lastModifiedBy>Mandikudza Tembo</cp:lastModifiedBy>
  <cp:revision>14</cp:revision>
  <dcterms:created xsi:type="dcterms:W3CDTF">2021-04-27T08:39:31Z</dcterms:created>
  <dcterms:modified xsi:type="dcterms:W3CDTF">2021-05-06T11:13:39Z</dcterms:modified>
</cp:coreProperties>
</file>