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99" r:id="rId1"/>
  </p:sldMasterIdLst>
  <p:notesMasterIdLst>
    <p:notesMasterId r:id="rId15"/>
  </p:notesMasterIdLst>
  <p:handoutMasterIdLst>
    <p:handoutMasterId r:id="rId16"/>
  </p:handoutMasterIdLst>
  <p:sldIdLst>
    <p:sldId id="256" r:id="rId2"/>
    <p:sldId id="259" r:id="rId3"/>
    <p:sldId id="280" r:id="rId4"/>
    <p:sldId id="261" r:id="rId5"/>
    <p:sldId id="289" r:id="rId6"/>
    <p:sldId id="283" r:id="rId7"/>
    <p:sldId id="288" r:id="rId8"/>
    <p:sldId id="290" r:id="rId9"/>
    <p:sldId id="291" r:id="rId10"/>
    <p:sldId id="293" r:id="rId11"/>
    <p:sldId id="294" r:id="rId12"/>
    <p:sldId id="296" r:id="rId13"/>
    <p:sldId id="29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599" autoAdjust="0"/>
    <p:restoredTop sz="54558" autoAdjust="0"/>
  </p:normalViewPr>
  <p:slideViewPr>
    <p:cSldViewPr>
      <p:cViewPr varScale="1">
        <p:scale>
          <a:sx n="40" d="100"/>
          <a:sy n="40" d="100"/>
        </p:scale>
        <p:origin x="203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4" y="0"/>
            <a:ext cx="2971800" cy="458788"/>
          </a:xfrm>
          <a:prstGeom prst="rect">
            <a:avLst/>
          </a:prstGeom>
        </p:spPr>
        <p:txBody>
          <a:bodyPr vert="horz" lIns="91440" tIns="45720" rIns="91440" bIns="45720" rtlCol="0"/>
          <a:lstStyle>
            <a:lvl1pPr algn="r">
              <a:defRPr sz="1200"/>
            </a:lvl1pPr>
          </a:lstStyle>
          <a:p>
            <a:fld id="{783B74C1-E930-4D14-8982-D0523420F77B}" type="datetimeFigureOut">
              <a:rPr lang="en-GB" smtClean="0"/>
              <a:t>24/09/2021</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4" y="8685213"/>
            <a:ext cx="2971800" cy="458787"/>
          </a:xfrm>
          <a:prstGeom prst="rect">
            <a:avLst/>
          </a:prstGeom>
        </p:spPr>
        <p:txBody>
          <a:bodyPr vert="horz" lIns="91440" tIns="45720" rIns="91440" bIns="45720" rtlCol="0" anchor="b"/>
          <a:lstStyle>
            <a:lvl1pPr algn="r">
              <a:defRPr sz="1200"/>
            </a:lvl1pPr>
          </a:lstStyle>
          <a:p>
            <a:fld id="{59C9224E-DE66-47CF-9A8F-8D80B1264806}" type="slidenum">
              <a:rPr lang="en-GB" smtClean="0"/>
              <a:t>‹#›</a:t>
            </a:fld>
            <a:endParaRPr lang="en-GB"/>
          </a:p>
        </p:txBody>
      </p:sp>
    </p:spTree>
    <p:extLst>
      <p:ext uri="{BB962C8B-B14F-4D97-AF65-F5344CB8AC3E}">
        <p14:creationId xmlns:p14="http://schemas.microsoft.com/office/powerpoint/2010/main" val="13678434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819" name="Rectangle 2"/>
          <p:cNvSpPr>
            <a:spLocks noGrp="1" noChangeArrowheads="1"/>
          </p:cNvSpPr>
          <p:nvPr>
            <p:ph type="hdr" sz="quarter"/>
          </p:nvPr>
        </p:nvSpPr>
        <p:spPr bwMode="auto">
          <a:xfrm>
            <a:off x="3"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820" name="Rectangle 3"/>
          <p:cNvSpPr>
            <a:spLocks noGrp="1" noChangeArrowheads="1"/>
          </p:cNvSpPr>
          <p:nvPr>
            <p:ph type="dt" idx="1"/>
          </p:nvPr>
        </p:nvSpPr>
        <p:spPr bwMode="auto">
          <a:xfrm>
            <a:off x="4021140"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821" name="Rectangle 4"/>
          <p:cNvSpPr>
            <a:spLocks noGrp="1" noRot="1" noChangeAspect="1" noChangeArrowheads="1" noTextEdit="1"/>
          </p:cNvSpPr>
          <p:nvPr>
            <p:ph type="sldImg" idx="2"/>
          </p:nvPr>
        </p:nvSpPr>
        <p:spPr bwMode="auto">
          <a:xfrm>
            <a:off x="138113" y="766763"/>
            <a:ext cx="6823075" cy="3838575"/>
          </a:xfrm>
          <a:prstGeom prst="rect">
            <a:avLst/>
          </a:prstGeom>
          <a:noFill/>
          <a:ln w="9525">
            <a:solidFill>
              <a:srgbClr val="000000"/>
            </a:solidFill>
            <a:miter lim="800000"/>
            <a:headEnd/>
            <a:tailEnd/>
          </a:ln>
          <a:effectLst/>
        </p:spPr>
      </p:sp>
      <p:sp>
        <p:nvSpPr>
          <p:cNvPr id="1048822" name="Rectangle 5"/>
          <p:cNvSpPr>
            <a:spLocks noGrp="1" noChangeArrowheads="1"/>
          </p:cNvSpPr>
          <p:nvPr>
            <p:ph type="body" sz="quarter" idx="3"/>
          </p:nvPr>
        </p:nvSpPr>
        <p:spPr bwMode="auto">
          <a:xfrm>
            <a:off x="709615" y="4862515"/>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823" name="Rectangle 6"/>
          <p:cNvSpPr>
            <a:spLocks noGrp="1" noChangeArrowheads="1"/>
          </p:cNvSpPr>
          <p:nvPr>
            <p:ph type="ftr" sz="quarter" idx="4"/>
          </p:nvPr>
        </p:nvSpPr>
        <p:spPr bwMode="auto">
          <a:xfrm>
            <a:off x="3"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824" name="Rectangle 7"/>
          <p:cNvSpPr>
            <a:spLocks noGrp="1" noChangeArrowheads="1"/>
          </p:cNvSpPr>
          <p:nvPr>
            <p:ph type="sldNum" sz="quarter" idx="5"/>
          </p:nvPr>
        </p:nvSpPr>
        <p:spPr bwMode="auto">
          <a:xfrm>
            <a:off x="4021140"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6525" y="766763"/>
            <a:ext cx="6824663" cy="3838575"/>
          </a:xfrm>
        </p:spPr>
      </p:sp>
      <p:sp>
        <p:nvSpPr>
          <p:cNvPr id="3" name="Notes Placeholder 2"/>
          <p:cNvSpPr>
            <a:spLocks noGrp="1"/>
          </p:cNvSpPr>
          <p:nvPr>
            <p:ph type="body" idx="1"/>
          </p:nvPr>
        </p:nvSpPr>
        <p:spPr/>
        <p:txBody>
          <a:bodyPr/>
          <a:lstStyle/>
          <a:p>
            <a:r>
              <a:rPr lang="en-US" sz="1200" kern="1200" dirty="0">
                <a:solidFill>
                  <a:schemeClr val="tx1"/>
                </a:solidFill>
                <a:effectLst/>
                <a:latin typeface="Arial" charset="0"/>
                <a:ea typeface="+mn-ea"/>
                <a:cs typeface="+mn-cs"/>
              </a:rPr>
              <a:t>Hello everyone. Thank you for being here. Introduce the team members.</a:t>
            </a:r>
            <a:endParaRPr lang="en-AU" sz="1200" kern="1200" dirty="0">
              <a:solidFill>
                <a:schemeClr val="tx1"/>
              </a:solidFill>
              <a:effectLst/>
              <a:latin typeface="Arial" charset="0"/>
              <a:ea typeface="+mn-ea"/>
              <a:cs typeface="+mn-cs"/>
            </a:endParaRPr>
          </a:p>
          <a:p>
            <a:endParaRPr lang="en-AU" sz="1200" kern="1200" dirty="0">
              <a:solidFill>
                <a:schemeClr val="tx1"/>
              </a:solidFill>
              <a:effectLst/>
              <a:latin typeface="Arial" charset="0"/>
              <a:ea typeface="+mn-ea"/>
              <a:cs typeface="+mn-cs"/>
            </a:endParaRPr>
          </a:p>
          <a:p>
            <a:r>
              <a:rPr lang="en-US" sz="1200" kern="1200" dirty="0">
                <a:solidFill>
                  <a:schemeClr val="tx1"/>
                </a:solidFill>
                <a:effectLst/>
                <a:latin typeface="Arial" charset="0"/>
                <a:ea typeface="+mn-ea"/>
                <a:cs typeface="+mn-cs"/>
              </a:rPr>
              <a:t>We conducted a qualitative study about partner notification of STIs as part of the CHIEDZA trial. This presentation is going to explain what we discovered by talking to young people, and our recommendations for how partner notification can be adapted, based upon young peoples’ perspectives.</a:t>
            </a:r>
            <a:endParaRPr lang="en-AU" sz="1200" kern="1200" dirty="0">
              <a:solidFill>
                <a:schemeClr val="tx1"/>
              </a:solidFill>
              <a:effectLst/>
              <a:latin typeface="Arial" charset="0"/>
              <a:ea typeface="+mn-ea"/>
              <a:cs typeface="+mn-cs"/>
            </a:endParaRPr>
          </a:p>
          <a:p>
            <a:endParaRPr lang="en-US" sz="1200" dirty="0">
              <a:highlight>
                <a:srgbClr val="FFFF00"/>
              </a:highlight>
              <a:cs typeface="Times New Roman" panose="02020603050405020304" pitchFamily="18" charset="0"/>
            </a:endParaRPr>
          </a:p>
          <a:p>
            <a:endParaRPr lang="en-AU" dirty="0"/>
          </a:p>
        </p:txBody>
      </p:sp>
      <p:sp>
        <p:nvSpPr>
          <p:cNvPr id="4" name="Slide Number Placeholder 3"/>
          <p:cNvSpPr>
            <a:spLocks noGrp="1"/>
          </p:cNvSpPr>
          <p:nvPr>
            <p:ph type="sldNum" sz="quarter" idx="5"/>
          </p:nvPr>
        </p:nvSpPr>
        <p:spPr/>
        <p:txBody>
          <a:bodyPr/>
          <a:lstStyle/>
          <a:p>
            <a:fld id="{A9A0EA98-5831-4853-B862-C702E6EB345C}" type="slidenum">
              <a:rPr lang="en-US" smtClean="0"/>
              <a:t>1</a:t>
            </a:fld>
            <a:endParaRPr lang="en-US"/>
          </a:p>
        </p:txBody>
      </p:sp>
    </p:spTree>
    <p:extLst>
      <p:ext uri="{BB962C8B-B14F-4D97-AF65-F5344CB8AC3E}">
        <p14:creationId xmlns:p14="http://schemas.microsoft.com/office/powerpoint/2010/main" val="29810386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6525" y="766763"/>
            <a:ext cx="6824663" cy="3838575"/>
          </a:xfrm>
        </p:spPr>
      </p:sp>
      <p:sp>
        <p:nvSpPr>
          <p:cNvPr id="3" name="Notes Placeholder 2"/>
          <p:cNvSpPr>
            <a:spLocks noGrp="1"/>
          </p:cNvSpPr>
          <p:nvPr>
            <p:ph type="body" idx="1"/>
          </p:nvPr>
        </p:nvSpPr>
        <p:spPr/>
        <p:txBody>
          <a:bodyPr/>
          <a:lstStyle/>
          <a:p>
            <a:r>
              <a:rPr lang="en-AU" dirty="0"/>
              <a:t>What </a:t>
            </a:r>
            <a:r>
              <a:rPr lang="en-AU" dirty="0" smtClean="0"/>
              <a:t> </a:t>
            </a:r>
            <a:r>
              <a:rPr lang="en-AU" dirty="0"/>
              <a:t>we propose could be done? </a:t>
            </a:r>
          </a:p>
          <a:p>
            <a:endParaRPr lang="en-AU" dirty="0"/>
          </a:p>
          <a:p>
            <a:r>
              <a:rPr lang="en-AU" dirty="0"/>
              <a:t>During counselling sessions with young people, providers can acknowledge the challenges of partner notification for young people. They can provide practical advice about how to approach partner notification that is specific to the young person’s relationship. </a:t>
            </a:r>
          </a:p>
          <a:p>
            <a:endParaRPr lang="en-AU" dirty="0"/>
          </a:p>
          <a:p>
            <a:r>
              <a:rPr lang="en-AU" dirty="0"/>
              <a:t>We also recommend developing an enhanced counselling approach for counsellors to use to support each stage of the process. This includes providing information to assist young people to communicate about STIs and treatment with their partners.</a:t>
            </a:r>
          </a:p>
          <a:p>
            <a:endParaRPr lang="en-AU" dirty="0"/>
          </a:p>
          <a:p>
            <a:endParaRPr lang="en-AU" dirty="0"/>
          </a:p>
          <a:p>
            <a:endParaRPr lang="en-AU" dirty="0"/>
          </a:p>
        </p:txBody>
      </p:sp>
      <p:sp>
        <p:nvSpPr>
          <p:cNvPr id="4" name="Slide Number Placeholder 3"/>
          <p:cNvSpPr>
            <a:spLocks noGrp="1"/>
          </p:cNvSpPr>
          <p:nvPr>
            <p:ph type="sldNum" sz="quarter" idx="5"/>
          </p:nvPr>
        </p:nvSpPr>
        <p:spPr/>
        <p:txBody>
          <a:bodyPr/>
          <a:lstStyle/>
          <a:p>
            <a:fld id="{A9A0EA98-5831-4853-B862-C702E6EB345C}" type="slidenum">
              <a:rPr lang="en-US" smtClean="0"/>
              <a:t>10</a:t>
            </a:fld>
            <a:endParaRPr lang="en-US"/>
          </a:p>
        </p:txBody>
      </p:sp>
    </p:spTree>
    <p:extLst>
      <p:ext uri="{BB962C8B-B14F-4D97-AF65-F5344CB8AC3E}">
        <p14:creationId xmlns:p14="http://schemas.microsoft.com/office/powerpoint/2010/main" val="12992364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6525" y="766763"/>
            <a:ext cx="6824663" cy="3838575"/>
          </a:xfrm>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AU" dirty="0">
                <a:effectLst/>
                <a:latin typeface="Calibri" panose="020F0502020204030204" pitchFamily="34" charset="0"/>
                <a:ea typeface="Calibri" panose="020F0502020204030204" pitchFamily="34" charset="0"/>
                <a:cs typeface="Times New Roman" panose="02020603050405020304" pitchFamily="18" charset="0"/>
              </a:rPr>
              <a:t>In the interviews young people often suggested that CHIEDZA could play a more direct role in partner notification – for example, calling the partner. Although this may not be possible (for ethical reasons - confidentiality), this tells us that young people feel the task of partner notification is often too big a challenge and that they would prefer any other way of dealing with it. It also highlights that more support is needed. </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AU"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AU" dirty="0">
                <a:effectLst/>
                <a:latin typeface="Calibri" panose="020F0502020204030204" pitchFamily="34" charset="0"/>
                <a:ea typeface="Calibri" panose="020F0502020204030204" pitchFamily="34" charset="0"/>
                <a:cs typeface="Times New Roman" panose="02020603050405020304" pitchFamily="18" charset="0"/>
              </a:rPr>
              <a:t>Overwhelmingly, our interviews demonstrated that young people want more support, more information, legitimacy from greater CHIEDZA involvement, and more understanding about how difficult it is to notify their partner.</a:t>
            </a:r>
            <a:endParaRPr lang="en-ZW"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A9A0EA98-5831-4853-B862-C702E6EB345C}" type="slidenum">
              <a:rPr lang="en-US" smtClean="0"/>
              <a:t>11</a:t>
            </a:fld>
            <a:endParaRPr lang="en-US"/>
          </a:p>
        </p:txBody>
      </p:sp>
    </p:spTree>
    <p:extLst>
      <p:ext uri="{BB962C8B-B14F-4D97-AF65-F5344CB8AC3E}">
        <p14:creationId xmlns:p14="http://schemas.microsoft.com/office/powerpoint/2010/main" val="29911406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6525" y="766763"/>
            <a:ext cx="6824663" cy="3838575"/>
          </a:xfrm>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AU" dirty="0">
                <a:effectLst/>
                <a:ea typeface="Calibri" panose="020F0502020204030204" pitchFamily="34" charset="0"/>
                <a:cs typeface="Times New Roman" panose="02020603050405020304" pitchFamily="18" charset="0"/>
              </a:rPr>
              <a:t>This research has revealed the complex considerations services like CHIEDZA must consider when engaging young people in partner notification. Learning about the barriers to STI transmission mitigation directly from young peoples’ experiences can help us to better design strategies that will support young people, and lead to better clinical outcomes.</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AU" dirty="0">
              <a:effectLst/>
              <a:ea typeface="Calibri" panose="020F0502020204030204" pitchFamily="34" charset="0"/>
              <a:cs typeface="Times New Roman" panose="02020603050405020304" pitchFamily="18" charset="0"/>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AU" dirty="0">
                <a:effectLst/>
                <a:ea typeface="Calibri" panose="020F0502020204030204" pitchFamily="34" charset="0"/>
                <a:cs typeface="Times New Roman" panose="02020603050405020304" pitchFamily="18" charset="0"/>
              </a:rPr>
              <a:t>This research showed just how much young people care about their own sexual health and the sexual health of their sexual partners. It also showed they often feel extremely under-equipped to navigate partner notification. Young people are very aware of the risks in their own relationships – whether they be social, physical, or emotional. This research has shown that by starting conversations with young people about these risks, we can better support them to manage their health and relationships.</a:t>
            </a:r>
            <a:endParaRPr lang="en-ZW" dirty="0">
              <a:effectLst/>
              <a:ea typeface="Calibri" panose="020F0502020204030204" pitchFamily="34" charset="0"/>
              <a:cs typeface="Times New Roman" panose="02020603050405020304" pitchFamily="18" charset="0"/>
            </a:endParaRPr>
          </a:p>
          <a:p>
            <a:endParaRPr lang="en-AU" dirty="0"/>
          </a:p>
        </p:txBody>
      </p:sp>
      <p:sp>
        <p:nvSpPr>
          <p:cNvPr id="4" name="Slide Number Placeholder 3"/>
          <p:cNvSpPr>
            <a:spLocks noGrp="1"/>
          </p:cNvSpPr>
          <p:nvPr>
            <p:ph type="sldNum" sz="quarter" idx="5"/>
          </p:nvPr>
        </p:nvSpPr>
        <p:spPr/>
        <p:txBody>
          <a:bodyPr/>
          <a:lstStyle/>
          <a:p>
            <a:fld id="{A9A0EA98-5831-4853-B862-C702E6EB345C}" type="slidenum">
              <a:rPr lang="en-US" smtClean="0"/>
              <a:t>12</a:t>
            </a:fld>
            <a:endParaRPr lang="en-US"/>
          </a:p>
        </p:txBody>
      </p:sp>
    </p:spTree>
    <p:extLst>
      <p:ext uri="{BB962C8B-B14F-4D97-AF65-F5344CB8AC3E}">
        <p14:creationId xmlns:p14="http://schemas.microsoft.com/office/powerpoint/2010/main" val="5189326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6525" y="766763"/>
            <a:ext cx="6824663" cy="3838575"/>
          </a:xfrm>
        </p:spPr>
      </p:sp>
      <p:sp>
        <p:nvSpPr>
          <p:cNvPr id="3" name="Notes Placeholder 2"/>
          <p:cNvSpPr>
            <a:spLocks noGrp="1"/>
          </p:cNvSpPr>
          <p:nvPr>
            <p:ph type="body" idx="1"/>
          </p:nvPr>
        </p:nvSpPr>
        <p:spPr/>
        <p:txBody>
          <a:bodyPr/>
          <a:lstStyle/>
          <a:p>
            <a:r>
              <a:rPr lang="en-US" sz="1200" kern="1200" dirty="0">
                <a:solidFill>
                  <a:schemeClr val="tx1"/>
                </a:solidFill>
                <a:effectLst/>
                <a:latin typeface="Arial" charset="0"/>
                <a:ea typeface="+mn-ea"/>
                <a:cs typeface="+mn-cs"/>
              </a:rPr>
              <a:t>Sexually transmitted infections include </a:t>
            </a:r>
            <a:r>
              <a:rPr lang="en-US" sz="1200" b="1" kern="1200" dirty="0" smtClean="0">
                <a:solidFill>
                  <a:schemeClr val="tx1"/>
                </a:solidFill>
                <a:effectLst/>
                <a:latin typeface="Arial" charset="0"/>
                <a:ea typeface="+mn-ea"/>
                <a:cs typeface="+mn-cs"/>
              </a:rPr>
              <a:t>(</a:t>
            </a:r>
            <a:r>
              <a:rPr lang="en-US" sz="1200" b="1" kern="1200" dirty="0" err="1" smtClean="0">
                <a:solidFill>
                  <a:schemeClr val="tx1"/>
                </a:solidFill>
                <a:effectLst/>
                <a:latin typeface="Arial" charset="0"/>
                <a:ea typeface="+mn-ea"/>
                <a:cs typeface="+mn-cs"/>
              </a:rPr>
              <a:t>Gonorrhoea</a:t>
            </a:r>
            <a:r>
              <a:rPr lang="en-US" sz="1200" b="1" kern="1200" dirty="0" smtClean="0">
                <a:solidFill>
                  <a:schemeClr val="tx1"/>
                </a:solidFill>
                <a:effectLst/>
                <a:latin typeface="Arial" charset="0"/>
                <a:ea typeface="+mn-ea"/>
                <a:cs typeface="+mn-cs"/>
              </a:rPr>
              <a:t>, Chlamydia </a:t>
            </a:r>
            <a:r>
              <a:rPr lang="en-US" sz="1200" b="1" kern="1200" dirty="0" err="1" smtClean="0">
                <a:solidFill>
                  <a:schemeClr val="tx1"/>
                </a:solidFill>
                <a:effectLst/>
                <a:latin typeface="Arial" charset="0"/>
                <a:ea typeface="+mn-ea"/>
                <a:cs typeface="+mn-cs"/>
              </a:rPr>
              <a:t>Trichomatis</a:t>
            </a:r>
            <a:r>
              <a:rPr lang="en-US" sz="1200" b="1" kern="1200" dirty="0" smtClean="0">
                <a:solidFill>
                  <a:schemeClr val="tx1"/>
                </a:solidFill>
                <a:effectLst/>
                <a:latin typeface="Arial" charset="0"/>
                <a:ea typeface="+mn-ea"/>
                <a:cs typeface="+mn-cs"/>
              </a:rPr>
              <a:t>, and</a:t>
            </a:r>
            <a:r>
              <a:rPr lang="en-US" sz="1200" b="1" kern="1200" baseline="0" dirty="0" smtClean="0">
                <a:solidFill>
                  <a:schemeClr val="tx1"/>
                </a:solidFill>
                <a:effectLst/>
                <a:latin typeface="Arial" charset="0"/>
                <a:ea typeface="+mn-ea"/>
                <a:cs typeface="+mn-cs"/>
              </a:rPr>
              <a:t> Trichomonas </a:t>
            </a:r>
            <a:r>
              <a:rPr lang="en-US" sz="1200" b="1" kern="1200" baseline="0" dirty="0" err="1" smtClean="0">
                <a:solidFill>
                  <a:schemeClr val="tx1"/>
                </a:solidFill>
                <a:effectLst/>
                <a:latin typeface="Arial" charset="0"/>
                <a:ea typeface="+mn-ea"/>
                <a:cs typeface="+mn-cs"/>
              </a:rPr>
              <a:t>Vaginalis</a:t>
            </a:r>
            <a:r>
              <a:rPr lang="en-US" sz="1200" b="1" kern="1200" baseline="0" dirty="0" smtClean="0">
                <a:solidFill>
                  <a:schemeClr val="tx1"/>
                </a:solidFill>
                <a:effectLst/>
                <a:latin typeface="Arial" charset="0"/>
                <a:ea typeface="+mn-ea"/>
                <a:cs typeface="+mn-cs"/>
              </a:rPr>
              <a:t> to name just a few</a:t>
            </a:r>
            <a:r>
              <a:rPr lang="en-US" sz="1200" b="1" kern="1200" dirty="0" smtClean="0">
                <a:solidFill>
                  <a:schemeClr val="tx1"/>
                </a:solidFill>
                <a:effectLst/>
                <a:latin typeface="Arial" charset="0"/>
                <a:ea typeface="+mn-ea"/>
                <a:cs typeface="+mn-cs"/>
              </a:rPr>
              <a:t>) </a:t>
            </a:r>
            <a:endParaRPr lang="en-US" sz="1200" b="1" kern="1200" dirty="0">
              <a:solidFill>
                <a:schemeClr val="tx1"/>
              </a:solidFill>
              <a:effectLst/>
              <a:latin typeface="Arial" charset="0"/>
              <a:ea typeface="+mn-ea"/>
              <a:cs typeface="+mn-cs"/>
            </a:endParaRPr>
          </a:p>
          <a:p>
            <a:endParaRPr lang="en-AU" sz="1200" kern="1200" dirty="0">
              <a:solidFill>
                <a:schemeClr val="tx1"/>
              </a:solidFill>
              <a:effectLst/>
              <a:latin typeface="Arial" charset="0"/>
              <a:ea typeface="+mn-ea"/>
              <a:cs typeface="+mn-cs"/>
            </a:endParaRPr>
          </a:p>
          <a:p>
            <a:r>
              <a:rPr lang="en-US" sz="1200" b="1" kern="1200" dirty="0" smtClean="0">
                <a:solidFill>
                  <a:schemeClr val="tx1"/>
                </a:solidFill>
                <a:effectLst/>
                <a:latin typeface="Arial" charset="0"/>
                <a:ea typeface="+mn-ea"/>
                <a:cs typeface="+mn-cs"/>
              </a:rPr>
              <a:t>STIs  are a problem among young people.</a:t>
            </a:r>
            <a:r>
              <a:rPr lang="en-US" sz="1200" b="1" kern="1200" baseline="0" dirty="0" smtClean="0">
                <a:solidFill>
                  <a:schemeClr val="tx1"/>
                </a:solidFill>
                <a:effectLst/>
                <a:latin typeface="Arial" charset="0"/>
                <a:ea typeface="+mn-ea"/>
                <a:cs typeface="+mn-cs"/>
              </a:rPr>
              <a:t> In the CHIEDZA trial, 18% of asymptomatic clients had a positive test when tested for </a:t>
            </a:r>
            <a:r>
              <a:rPr lang="en-US" sz="1200" b="1" kern="1200" dirty="0" err="1" smtClean="0">
                <a:solidFill>
                  <a:schemeClr val="tx1"/>
                </a:solidFill>
                <a:effectLst/>
                <a:latin typeface="Arial" charset="0"/>
                <a:ea typeface="+mn-ea"/>
                <a:cs typeface="+mn-cs"/>
              </a:rPr>
              <a:t>Gonorrhoea</a:t>
            </a:r>
            <a:r>
              <a:rPr lang="en-US" sz="1200" b="1" kern="1200" dirty="0" smtClean="0">
                <a:solidFill>
                  <a:schemeClr val="tx1"/>
                </a:solidFill>
                <a:effectLst/>
                <a:latin typeface="Arial" charset="0"/>
                <a:ea typeface="+mn-ea"/>
                <a:cs typeface="+mn-cs"/>
              </a:rPr>
              <a:t>, </a:t>
            </a:r>
            <a:r>
              <a:rPr lang="en-US" sz="1200" b="1" kern="1200" dirty="0" err="1" smtClean="0">
                <a:solidFill>
                  <a:schemeClr val="tx1"/>
                </a:solidFill>
                <a:effectLst/>
                <a:latin typeface="Arial" charset="0"/>
                <a:ea typeface="+mn-ea"/>
                <a:cs typeface="+mn-cs"/>
              </a:rPr>
              <a:t>Chlyamydia</a:t>
            </a:r>
            <a:r>
              <a:rPr lang="en-US" sz="1200" b="1" kern="1200" dirty="0" smtClean="0">
                <a:solidFill>
                  <a:schemeClr val="tx1"/>
                </a:solidFill>
                <a:effectLst/>
                <a:latin typeface="Arial" charset="0"/>
                <a:ea typeface="+mn-ea"/>
                <a:cs typeface="+mn-cs"/>
              </a:rPr>
              <a:t> </a:t>
            </a:r>
            <a:r>
              <a:rPr lang="en-US" sz="1200" b="1" kern="1200" dirty="0" err="1" smtClean="0">
                <a:solidFill>
                  <a:schemeClr val="tx1"/>
                </a:solidFill>
                <a:effectLst/>
                <a:latin typeface="Arial" charset="0"/>
                <a:ea typeface="+mn-ea"/>
                <a:cs typeface="+mn-cs"/>
              </a:rPr>
              <a:t>Trichomatis</a:t>
            </a:r>
            <a:r>
              <a:rPr lang="en-US" sz="1200" b="1" kern="1200" dirty="0" smtClean="0">
                <a:solidFill>
                  <a:schemeClr val="tx1"/>
                </a:solidFill>
                <a:effectLst/>
                <a:latin typeface="Arial" charset="0"/>
                <a:ea typeface="+mn-ea"/>
                <a:cs typeface="+mn-cs"/>
              </a:rPr>
              <a:t>, and</a:t>
            </a:r>
            <a:r>
              <a:rPr lang="en-US" sz="1200" b="1" kern="1200" baseline="0" dirty="0" smtClean="0">
                <a:solidFill>
                  <a:schemeClr val="tx1"/>
                </a:solidFill>
                <a:effectLst/>
                <a:latin typeface="Arial" charset="0"/>
                <a:ea typeface="+mn-ea"/>
                <a:cs typeface="+mn-cs"/>
              </a:rPr>
              <a:t> Trichomonas </a:t>
            </a:r>
            <a:r>
              <a:rPr lang="en-US" sz="1200" b="1" kern="1200" baseline="0" dirty="0" err="1" smtClean="0">
                <a:solidFill>
                  <a:schemeClr val="tx1"/>
                </a:solidFill>
                <a:effectLst/>
                <a:latin typeface="Arial" charset="0"/>
                <a:ea typeface="+mn-ea"/>
                <a:cs typeface="+mn-cs"/>
              </a:rPr>
              <a:t>Vaginalis</a:t>
            </a:r>
            <a:r>
              <a:rPr lang="en-US" sz="1200" b="1" kern="1200" baseline="0" dirty="0" smtClean="0">
                <a:solidFill>
                  <a:schemeClr val="tx1"/>
                </a:solidFill>
                <a:effectLst/>
                <a:latin typeface="Arial" charset="0"/>
                <a:ea typeface="+mn-ea"/>
                <a:cs typeface="+mn-cs"/>
              </a:rPr>
              <a:t> </a:t>
            </a:r>
            <a:endParaRPr lang="en-AU" sz="1200" b="1" kern="1200" dirty="0">
              <a:solidFill>
                <a:schemeClr val="tx1"/>
              </a:solidFill>
              <a:effectLst/>
              <a:latin typeface="Arial" charset="0"/>
              <a:ea typeface="+mn-ea"/>
              <a:cs typeface="+mn-cs"/>
            </a:endParaRPr>
          </a:p>
          <a:p>
            <a:r>
              <a:rPr lang="en-AU" sz="1200" kern="1200" dirty="0">
                <a:solidFill>
                  <a:schemeClr val="tx1"/>
                </a:solidFill>
                <a:effectLst/>
                <a:latin typeface="Arial" charset="0"/>
                <a:ea typeface="+mn-ea"/>
                <a:cs typeface="+mn-cs"/>
              </a:rPr>
              <a:t> </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200" dirty="0" smtClean="0">
                <a:solidFill>
                  <a:schemeClr val="tx1"/>
                </a:solidFill>
                <a:effectLst/>
                <a:latin typeface="Arial" charset="0"/>
                <a:ea typeface="+mn-ea"/>
                <a:cs typeface="+mn-cs"/>
              </a:rPr>
              <a:t>If </a:t>
            </a:r>
            <a:r>
              <a:rPr lang="en-US" sz="1200" kern="1200" dirty="0">
                <a:solidFill>
                  <a:schemeClr val="tx1"/>
                </a:solidFill>
                <a:effectLst/>
                <a:latin typeface="Arial" charset="0"/>
                <a:ea typeface="+mn-ea"/>
                <a:cs typeface="+mn-cs"/>
              </a:rPr>
              <a:t>left untreated </a:t>
            </a:r>
            <a:r>
              <a:rPr lang="en-US" sz="1200" kern="1200" dirty="0" smtClean="0">
                <a:solidFill>
                  <a:schemeClr val="tx1"/>
                </a:solidFill>
                <a:effectLst/>
                <a:latin typeface="Arial" charset="0"/>
                <a:ea typeface="+mn-ea"/>
                <a:cs typeface="+mn-cs"/>
              </a:rPr>
              <a:t>STIs can </a:t>
            </a:r>
            <a:r>
              <a:rPr lang="en-US" sz="1200" kern="1200" dirty="0">
                <a:solidFill>
                  <a:schemeClr val="tx1"/>
                </a:solidFill>
                <a:effectLst/>
                <a:latin typeface="Arial" charset="0"/>
                <a:ea typeface="+mn-ea"/>
                <a:cs typeface="+mn-cs"/>
              </a:rPr>
              <a:t>cause fetal deaths, neonatal deaths and infertility – and </a:t>
            </a:r>
            <a:r>
              <a:rPr lang="en-US" sz="1200" kern="1200" dirty="0" smtClean="0">
                <a:solidFill>
                  <a:schemeClr val="tx1"/>
                </a:solidFill>
                <a:effectLst/>
                <a:latin typeface="Arial" charset="0"/>
                <a:ea typeface="+mn-ea"/>
                <a:cs typeface="+mn-cs"/>
              </a:rPr>
              <a:t>enhance </a:t>
            </a:r>
            <a:r>
              <a:rPr lang="en-US" sz="1200" kern="1200" dirty="0">
                <a:solidFill>
                  <a:schemeClr val="tx1"/>
                </a:solidFill>
                <a:effectLst/>
                <a:latin typeface="Arial" charset="0"/>
                <a:ea typeface="+mn-ea"/>
                <a:cs typeface="+mn-cs"/>
              </a:rPr>
              <a:t>HIV transmission. </a:t>
            </a:r>
            <a:r>
              <a:rPr lang="en-AU" sz="1200" kern="1200" dirty="0">
                <a:solidFill>
                  <a:schemeClr val="tx1"/>
                </a:solidFill>
                <a:effectLst/>
                <a:latin typeface="Arial" charset="0"/>
                <a:ea typeface="+mn-ea"/>
                <a:cs typeface="+mn-cs"/>
              </a:rPr>
              <a:t> </a:t>
            </a:r>
          </a:p>
          <a:p>
            <a:endParaRPr lang="en-AU" sz="1200" kern="1200" dirty="0">
              <a:solidFill>
                <a:schemeClr val="tx1"/>
              </a:solidFill>
              <a:effectLst/>
              <a:latin typeface="Arial" charset="0"/>
              <a:ea typeface="+mn-ea"/>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AU" sz="1200" dirty="0">
                <a:solidFill>
                  <a:schemeClr val="tx1"/>
                </a:solidFill>
                <a:ea typeface="Calibri" panose="020F0502020204030204" pitchFamily="34" charset="0"/>
                <a:cs typeface="Times New Roman" panose="02020603050405020304" pitchFamily="18" charset="0"/>
              </a:rPr>
              <a:t>Partner notification involves </a:t>
            </a:r>
            <a:r>
              <a:rPr lang="en-AU" sz="1200" b="1" dirty="0">
                <a:solidFill>
                  <a:schemeClr val="tx1"/>
                </a:solidFill>
                <a:ea typeface="Calibri" panose="020F0502020204030204" pitchFamily="34" charset="0"/>
                <a:cs typeface="Times New Roman" panose="02020603050405020304" pitchFamily="18" charset="0"/>
              </a:rPr>
              <a:t>informing the infected person’s sexual partners</a:t>
            </a:r>
            <a:r>
              <a:rPr lang="en-AU" sz="1200" dirty="0">
                <a:solidFill>
                  <a:schemeClr val="tx1"/>
                </a:solidFill>
                <a:ea typeface="Calibri" panose="020F0502020204030204" pitchFamily="34" charset="0"/>
                <a:cs typeface="Times New Roman" panose="02020603050405020304" pitchFamily="18" charset="0"/>
              </a:rPr>
              <a:t> of the exposure, offering diagnosis and treatment, and providing advice about prevention. This is an important pa</a:t>
            </a:r>
            <a:r>
              <a:rPr lang="en-US" sz="1200" kern="1200" dirty="0">
                <a:solidFill>
                  <a:schemeClr val="tx1"/>
                </a:solidFill>
                <a:effectLst/>
                <a:latin typeface="Arial" charset="0"/>
                <a:ea typeface="+mn-ea"/>
                <a:cs typeface="+mn-cs"/>
              </a:rPr>
              <a:t>rt of the clinical management, but it relies on the partners being notified and coming for treatment. This is notoriously difficult and we know comparatively little about how it works, or doesn’t, when adolescents are asked to tell their partners. The data that we do have suggests that partner notification it is not working very effectively. </a:t>
            </a:r>
            <a:endParaRPr lang="en-AU" sz="1200" kern="1200" dirty="0">
              <a:solidFill>
                <a:schemeClr val="tx1"/>
              </a:solidFill>
              <a:effectLst/>
              <a:latin typeface="Arial" charset="0"/>
              <a:ea typeface="+mn-ea"/>
              <a:cs typeface="+mn-cs"/>
            </a:endParaRPr>
          </a:p>
        </p:txBody>
      </p:sp>
      <p:sp>
        <p:nvSpPr>
          <p:cNvPr id="4" name="Slide Number Placeholder 3"/>
          <p:cNvSpPr>
            <a:spLocks noGrp="1"/>
          </p:cNvSpPr>
          <p:nvPr>
            <p:ph type="sldNum" sz="quarter" idx="5"/>
          </p:nvPr>
        </p:nvSpPr>
        <p:spPr/>
        <p:txBody>
          <a:bodyPr/>
          <a:lstStyle/>
          <a:p>
            <a:fld id="{A9A0EA98-5831-4853-B862-C702E6EB345C}" type="slidenum">
              <a:rPr lang="en-US" smtClean="0"/>
              <a:t>2</a:t>
            </a:fld>
            <a:endParaRPr lang="en-US"/>
          </a:p>
        </p:txBody>
      </p:sp>
    </p:spTree>
    <p:extLst>
      <p:ext uri="{BB962C8B-B14F-4D97-AF65-F5344CB8AC3E}">
        <p14:creationId xmlns:p14="http://schemas.microsoft.com/office/powerpoint/2010/main" val="12448801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6525" y="766763"/>
            <a:ext cx="6824663" cy="3838575"/>
          </a:xfrm>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AU" sz="1200" kern="1200" dirty="0">
                <a:solidFill>
                  <a:schemeClr val="tx1"/>
                </a:solidFill>
                <a:effectLst/>
                <a:latin typeface="Arial" charset="0"/>
                <a:ea typeface="+mn-ea"/>
                <a:cs typeface="+mn-cs"/>
              </a:rPr>
              <a:t>The process of partner notification at CHIEDZA is currently conducted using patient referral, in which young people who receive a positive test result are given slips to pass on to their </a:t>
            </a:r>
            <a:r>
              <a:rPr lang="en-AU" sz="1200" kern="1200" dirty="0" smtClean="0">
                <a:solidFill>
                  <a:schemeClr val="tx1"/>
                </a:solidFill>
                <a:effectLst/>
                <a:latin typeface="Arial" charset="0"/>
                <a:ea typeface="+mn-ea"/>
                <a:cs typeface="+mn-cs"/>
              </a:rPr>
              <a:t>partners.</a:t>
            </a:r>
            <a:r>
              <a:rPr lang="en-AU" sz="1200" kern="1200" baseline="0" dirty="0" smtClean="0">
                <a:solidFill>
                  <a:schemeClr val="tx1"/>
                </a:solidFill>
                <a:effectLst/>
                <a:latin typeface="Arial" charset="0"/>
                <a:ea typeface="+mn-ea"/>
                <a:cs typeface="+mn-cs"/>
              </a:rPr>
              <a:t> The patients were given as many partner notification slips as they wanted.</a:t>
            </a:r>
            <a:r>
              <a:rPr lang="en-AU" sz="1200" i="1" kern="1200" dirty="0" smtClean="0">
                <a:solidFill>
                  <a:schemeClr val="tx1"/>
                </a:solidFill>
                <a:effectLst/>
                <a:latin typeface="Arial" charset="0"/>
                <a:ea typeface="+mn-ea"/>
                <a:cs typeface="+mn-cs"/>
              </a:rPr>
              <a:t> </a:t>
            </a:r>
            <a:endParaRPr lang="en-AU" sz="1200" i="1" kern="1200" dirty="0">
              <a:solidFill>
                <a:schemeClr val="tx1"/>
              </a:solidFill>
              <a:effectLst/>
              <a:latin typeface="Arial" charset="0"/>
              <a:ea typeface="+mn-ea"/>
              <a:cs typeface="+mn-cs"/>
            </a:endParaRPr>
          </a:p>
          <a:p>
            <a:endParaRPr lang="en-AU" sz="1200" kern="1200" dirty="0">
              <a:solidFill>
                <a:schemeClr val="tx1"/>
              </a:solidFill>
              <a:effectLst/>
              <a:latin typeface="Arial" charset="0"/>
              <a:ea typeface="+mn-ea"/>
              <a:cs typeface="+mn-cs"/>
            </a:endParaRPr>
          </a:p>
          <a:p>
            <a:r>
              <a:rPr lang="en-AU" sz="1200" kern="1200" dirty="0">
                <a:solidFill>
                  <a:schemeClr val="tx1"/>
                </a:solidFill>
                <a:effectLst/>
                <a:latin typeface="Arial" charset="0"/>
                <a:ea typeface="+mn-ea"/>
                <a:cs typeface="+mn-cs"/>
              </a:rPr>
              <a:t>CHIEDZA </a:t>
            </a:r>
            <a:r>
              <a:rPr lang="en-AU" sz="1200" kern="1200" dirty="0" smtClean="0">
                <a:solidFill>
                  <a:schemeClr val="tx1"/>
                </a:solidFill>
                <a:effectLst/>
                <a:latin typeface="Arial" charset="0"/>
                <a:ea typeface="+mn-ea"/>
                <a:cs typeface="+mn-cs"/>
              </a:rPr>
              <a:t> </a:t>
            </a:r>
            <a:r>
              <a:rPr lang="en-AU" sz="1200" kern="1200" dirty="0">
                <a:solidFill>
                  <a:schemeClr val="tx1"/>
                </a:solidFill>
                <a:effectLst/>
                <a:latin typeface="Arial" charset="0"/>
                <a:ea typeface="+mn-ea"/>
                <a:cs typeface="+mn-cs"/>
              </a:rPr>
              <a:t>recognised </a:t>
            </a:r>
            <a:r>
              <a:rPr lang="en-AU" sz="1200" kern="1200" dirty="0" smtClean="0">
                <a:solidFill>
                  <a:schemeClr val="tx1"/>
                </a:solidFill>
                <a:effectLst/>
                <a:latin typeface="Arial" charset="0"/>
                <a:ea typeface="+mn-ea"/>
                <a:cs typeface="+mn-cs"/>
              </a:rPr>
              <a:t>that there was a </a:t>
            </a:r>
            <a:r>
              <a:rPr lang="en-AU" sz="1200" kern="1200" dirty="0">
                <a:solidFill>
                  <a:schemeClr val="tx1"/>
                </a:solidFill>
                <a:effectLst/>
                <a:latin typeface="Arial" charset="0"/>
                <a:ea typeface="+mn-ea"/>
                <a:cs typeface="+mn-cs"/>
              </a:rPr>
              <a:t>low return rate in the </a:t>
            </a:r>
            <a:r>
              <a:rPr lang="en-AU" sz="1200" kern="1200" dirty="0" smtClean="0">
                <a:solidFill>
                  <a:schemeClr val="tx1"/>
                </a:solidFill>
                <a:effectLst/>
                <a:latin typeface="Arial" charset="0"/>
                <a:ea typeface="+mn-ea"/>
                <a:cs typeface="+mn-cs"/>
              </a:rPr>
              <a:t>number of partner  notification slips.</a:t>
            </a:r>
            <a:endParaRPr lang="en-AU" sz="1200" kern="1200" dirty="0">
              <a:solidFill>
                <a:schemeClr val="tx1"/>
              </a:solidFill>
              <a:effectLst/>
              <a:latin typeface="Arial" charset="0"/>
              <a:ea typeface="+mn-ea"/>
              <a:cs typeface="+mn-cs"/>
            </a:endParaRPr>
          </a:p>
          <a:p>
            <a:r>
              <a:rPr lang="en-AU" sz="1200" kern="1200" dirty="0">
                <a:solidFill>
                  <a:schemeClr val="tx1"/>
                </a:solidFill>
                <a:effectLst/>
                <a:latin typeface="Arial" charset="0"/>
                <a:ea typeface="+mn-ea"/>
                <a:cs typeface="+mn-cs"/>
              </a:rPr>
              <a:t> </a:t>
            </a:r>
          </a:p>
          <a:p>
            <a:r>
              <a:rPr lang="en-AU" sz="1200" kern="1200" dirty="0">
                <a:solidFill>
                  <a:schemeClr val="tx1"/>
                </a:solidFill>
                <a:effectLst/>
                <a:latin typeface="Arial" charset="0"/>
                <a:ea typeface="+mn-ea"/>
                <a:cs typeface="+mn-cs"/>
              </a:rPr>
              <a:t>We </a:t>
            </a:r>
            <a:r>
              <a:rPr lang="en-AU" sz="1200" kern="1200" dirty="0" smtClean="0">
                <a:solidFill>
                  <a:schemeClr val="tx1"/>
                </a:solidFill>
                <a:effectLst/>
                <a:latin typeface="Arial" charset="0"/>
                <a:ea typeface="+mn-ea"/>
                <a:cs typeface="+mn-cs"/>
              </a:rPr>
              <a:t>needed </a:t>
            </a:r>
            <a:r>
              <a:rPr lang="en-AU" sz="1200" kern="1200" dirty="0">
                <a:solidFill>
                  <a:schemeClr val="tx1"/>
                </a:solidFill>
                <a:effectLst/>
                <a:latin typeface="Arial" charset="0"/>
                <a:ea typeface="+mn-ea"/>
                <a:cs typeface="+mn-cs"/>
              </a:rPr>
              <a:t>to understand why the return rates </a:t>
            </a:r>
            <a:r>
              <a:rPr lang="en-AU" sz="1200" kern="1200" dirty="0" smtClean="0">
                <a:solidFill>
                  <a:schemeClr val="tx1"/>
                </a:solidFill>
                <a:effectLst/>
                <a:latin typeface="Arial" charset="0"/>
                <a:ea typeface="+mn-ea"/>
                <a:cs typeface="+mn-cs"/>
              </a:rPr>
              <a:t>were  </a:t>
            </a:r>
            <a:r>
              <a:rPr lang="en-AU" sz="1200" kern="1200" dirty="0">
                <a:solidFill>
                  <a:schemeClr val="tx1"/>
                </a:solidFill>
                <a:effectLst/>
                <a:latin typeface="Arial" charset="0"/>
                <a:ea typeface="+mn-ea"/>
                <a:cs typeface="+mn-cs"/>
              </a:rPr>
              <a:t>so low for this age group. We decided to use qualitative methods and talk with young people to find out more about their experiences. </a:t>
            </a:r>
          </a:p>
          <a:p>
            <a:r>
              <a:rPr lang="en-AU" sz="1200" kern="1200" dirty="0">
                <a:solidFill>
                  <a:schemeClr val="tx1"/>
                </a:solidFill>
                <a:effectLst/>
                <a:latin typeface="Arial" charset="0"/>
                <a:ea typeface="+mn-ea"/>
                <a:cs typeface="+mn-cs"/>
              </a:rPr>
              <a:t> </a:t>
            </a:r>
          </a:p>
          <a:p>
            <a:r>
              <a:rPr lang="en-AU" sz="1200" kern="1200" dirty="0" smtClean="0">
                <a:solidFill>
                  <a:schemeClr val="tx1"/>
                </a:solidFill>
                <a:effectLst/>
                <a:latin typeface="Arial" charset="0"/>
                <a:ea typeface="+mn-ea"/>
                <a:cs typeface="+mn-cs"/>
              </a:rPr>
              <a:t>The </a:t>
            </a:r>
            <a:r>
              <a:rPr lang="en-AU" sz="1200" kern="1200" dirty="0">
                <a:solidFill>
                  <a:schemeClr val="tx1"/>
                </a:solidFill>
                <a:effectLst/>
                <a:latin typeface="Arial" charset="0"/>
                <a:ea typeface="+mn-ea"/>
                <a:cs typeface="+mn-cs"/>
              </a:rPr>
              <a:t>key objective of this study was to understand the experiences of partner notification among young people who were asked to notify their partners having received a positive STI test result from CHIEDZA</a:t>
            </a:r>
          </a:p>
          <a:p>
            <a:r>
              <a:rPr lang="en-AU" sz="1200" kern="1200" dirty="0">
                <a:solidFill>
                  <a:schemeClr val="tx1"/>
                </a:solidFill>
                <a:effectLst/>
                <a:latin typeface="Arial" charset="0"/>
                <a:ea typeface="+mn-ea"/>
                <a:cs typeface="+mn-cs"/>
              </a:rPr>
              <a:t> </a:t>
            </a:r>
          </a:p>
          <a:p>
            <a:r>
              <a:rPr lang="en-AU" sz="1200" kern="1200" dirty="0">
                <a:solidFill>
                  <a:schemeClr val="tx1"/>
                </a:solidFill>
                <a:effectLst/>
                <a:latin typeface="Arial" charset="0"/>
                <a:ea typeface="+mn-ea"/>
                <a:cs typeface="+mn-cs"/>
              </a:rPr>
              <a:t>This was an opportunity to identify the barriers to the successful completion of the </a:t>
            </a:r>
            <a:r>
              <a:rPr lang="en-AU" sz="1200" kern="1200" dirty="0" smtClean="0">
                <a:solidFill>
                  <a:schemeClr val="tx1"/>
                </a:solidFill>
                <a:effectLst/>
                <a:latin typeface="Arial" charset="0"/>
                <a:ea typeface="+mn-ea"/>
                <a:cs typeface="+mn-cs"/>
              </a:rPr>
              <a:t>STI treatment process</a:t>
            </a:r>
            <a:r>
              <a:rPr lang="en-AU" sz="1200" kern="1200" dirty="0">
                <a:solidFill>
                  <a:schemeClr val="tx1"/>
                </a:solidFill>
                <a:effectLst/>
                <a:latin typeface="Arial" charset="0"/>
                <a:ea typeface="+mn-ea"/>
                <a:cs typeface="+mn-cs"/>
              </a:rPr>
              <a:t>. </a:t>
            </a:r>
          </a:p>
          <a:p>
            <a:r>
              <a:rPr lang="en-AU" sz="1200" kern="1200" dirty="0">
                <a:solidFill>
                  <a:schemeClr val="tx1"/>
                </a:solidFill>
                <a:effectLst/>
                <a:latin typeface="Arial" charset="0"/>
                <a:ea typeface="+mn-ea"/>
                <a:cs typeface="+mn-cs"/>
              </a:rPr>
              <a:t> </a:t>
            </a:r>
          </a:p>
          <a:p>
            <a:r>
              <a:rPr lang="en-AU" sz="1200" kern="1200" dirty="0">
                <a:solidFill>
                  <a:schemeClr val="tx1"/>
                </a:solidFill>
                <a:effectLst/>
                <a:latin typeface="Arial" charset="0"/>
                <a:ea typeface="+mn-ea"/>
                <a:cs typeface="+mn-cs"/>
              </a:rPr>
              <a:t>It could also provide important insights that would inform future approaches to engaging young people in partner notification</a:t>
            </a:r>
          </a:p>
          <a:p>
            <a:endParaRPr lang="en-AU" dirty="0"/>
          </a:p>
        </p:txBody>
      </p:sp>
      <p:sp>
        <p:nvSpPr>
          <p:cNvPr id="4" name="Slide Number Placeholder 3"/>
          <p:cNvSpPr>
            <a:spLocks noGrp="1"/>
          </p:cNvSpPr>
          <p:nvPr>
            <p:ph type="sldNum" sz="quarter" idx="5"/>
          </p:nvPr>
        </p:nvSpPr>
        <p:spPr/>
        <p:txBody>
          <a:bodyPr/>
          <a:lstStyle/>
          <a:p>
            <a:fld id="{A9A0EA98-5831-4853-B862-C702E6EB345C}" type="slidenum">
              <a:rPr lang="en-US" smtClean="0"/>
              <a:t>3</a:t>
            </a:fld>
            <a:endParaRPr lang="en-US"/>
          </a:p>
        </p:txBody>
      </p:sp>
    </p:spTree>
    <p:extLst>
      <p:ext uri="{BB962C8B-B14F-4D97-AF65-F5344CB8AC3E}">
        <p14:creationId xmlns:p14="http://schemas.microsoft.com/office/powerpoint/2010/main" val="28167379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6525" y="766763"/>
            <a:ext cx="6824663" cy="3838575"/>
          </a:xfrm>
        </p:spPr>
      </p:sp>
      <p:sp>
        <p:nvSpPr>
          <p:cNvPr id="3" name="Notes Placeholder 2"/>
          <p:cNvSpPr>
            <a:spLocks noGrp="1"/>
          </p:cNvSpPr>
          <p:nvPr>
            <p:ph type="body" idx="1"/>
          </p:nvPr>
        </p:nvSpPr>
        <p:spPr/>
        <p:txBody>
          <a:bodyPr/>
          <a:lstStyle/>
          <a:p>
            <a:r>
              <a:rPr lang="en-AU" sz="1200" kern="1200" dirty="0">
                <a:solidFill>
                  <a:schemeClr val="tx1"/>
                </a:solidFill>
                <a:effectLst/>
                <a:latin typeface="Arial" charset="0"/>
                <a:ea typeface="+mn-ea"/>
                <a:cs typeface="+mn-cs"/>
              </a:rPr>
              <a:t>We recruited participants who had received a positive STI diagnosis from Harare CHIEDZA intervention clusters in </a:t>
            </a:r>
            <a:r>
              <a:rPr lang="en-AU" sz="1200" kern="1200" dirty="0" err="1" smtClean="0">
                <a:solidFill>
                  <a:schemeClr val="tx1"/>
                </a:solidFill>
                <a:effectLst/>
                <a:latin typeface="Arial" charset="0"/>
                <a:ea typeface="+mn-ea"/>
                <a:cs typeface="+mn-cs"/>
              </a:rPr>
              <a:t>Hatcliffe</a:t>
            </a:r>
            <a:r>
              <a:rPr lang="en-AU" sz="1200" kern="1200" dirty="0">
                <a:solidFill>
                  <a:schemeClr val="tx1"/>
                </a:solidFill>
                <a:effectLst/>
                <a:latin typeface="Arial" charset="0"/>
                <a:ea typeface="+mn-ea"/>
                <a:cs typeface="+mn-cs"/>
              </a:rPr>
              <a:t>, Tafafra, Warren Park, and Budiriro.</a:t>
            </a:r>
          </a:p>
          <a:p>
            <a:r>
              <a:rPr lang="en-AU" sz="1200" kern="1200" dirty="0">
                <a:solidFill>
                  <a:schemeClr val="tx1"/>
                </a:solidFill>
                <a:effectLst/>
                <a:latin typeface="Arial" charset="0"/>
                <a:ea typeface="+mn-ea"/>
                <a:cs typeface="+mn-cs"/>
              </a:rPr>
              <a:t> </a:t>
            </a:r>
          </a:p>
          <a:p>
            <a:r>
              <a:rPr lang="en-AU" sz="1200" kern="1200" dirty="0">
                <a:solidFill>
                  <a:schemeClr val="tx1"/>
                </a:solidFill>
                <a:effectLst/>
                <a:latin typeface="Arial" charset="0"/>
                <a:ea typeface="+mn-ea"/>
                <a:cs typeface="+mn-cs"/>
              </a:rPr>
              <a:t>43 participants, aged 16-24 years olds were interviewed. 81% were female. </a:t>
            </a:r>
          </a:p>
          <a:p>
            <a:endParaRPr lang="en-AU" sz="1200" kern="1200" dirty="0">
              <a:solidFill>
                <a:schemeClr val="tx1"/>
              </a:solidFill>
              <a:effectLst/>
              <a:latin typeface="Arial" charset="0"/>
              <a:ea typeface="+mn-ea"/>
              <a:cs typeface="+mn-cs"/>
            </a:endParaRPr>
          </a:p>
          <a:p>
            <a:r>
              <a:rPr lang="en-AU" sz="1200" kern="1200" dirty="0">
                <a:solidFill>
                  <a:schemeClr val="tx1"/>
                </a:solidFill>
                <a:effectLst/>
                <a:latin typeface="Arial" charset="0"/>
                <a:ea typeface="+mn-ea"/>
                <a:cs typeface="+mn-cs"/>
              </a:rPr>
              <a:t>We found it difficult to recruit men- reflecting the skewed gender trend in STI testing, but also when asked to come in for an interview they were more likely to agree but then not show up.  We asked the men who did attend about this and they suggested that men </a:t>
            </a:r>
            <a:r>
              <a:rPr lang="en-AU" sz="1200" kern="1200" dirty="0" smtClean="0">
                <a:solidFill>
                  <a:schemeClr val="tx1"/>
                </a:solidFill>
                <a:effectLst/>
                <a:latin typeface="Arial" charset="0"/>
                <a:ea typeface="+mn-ea"/>
                <a:cs typeface="+mn-cs"/>
              </a:rPr>
              <a:t>were reluctant to attend for interviews, are afraid of interviews and prioritized</a:t>
            </a:r>
            <a:r>
              <a:rPr lang="en-AU" sz="1200" kern="1200" baseline="0" dirty="0" smtClean="0">
                <a:solidFill>
                  <a:schemeClr val="tx1"/>
                </a:solidFill>
                <a:effectLst/>
                <a:latin typeface="Arial" charset="0"/>
                <a:ea typeface="+mn-ea"/>
                <a:cs typeface="+mn-cs"/>
              </a:rPr>
              <a:t> other activities like work commitments  rather than health issues.</a:t>
            </a:r>
            <a:r>
              <a:rPr lang="en-AU" sz="1200" kern="1200" dirty="0" smtClean="0">
                <a:solidFill>
                  <a:schemeClr val="tx1"/>
                </a:solidFill>
                <a:effectLst/>
                <a:latin typeface="Arial" charset="0"/>
                <a:ea typeface="+mn-ea"/>
                <a:cs typeface="+mn-cs"/>
              </a:rPr>
              <a:t> </a:t>
            </a:r>
            <a:r>
              <a:rPr lang="en-AU" sz="1200" kern="1200" dirty="0">
                <a:solidFill>
                  <a:schemeClr val="tx1"/>
                </a:solidFill>
                <a:effectLst/>
                <a:latin typeface="Arial" charset="0"/>
                <a:ea typeface="+mn-ea"/>
                <a:cs typeface="+mn-cs"/>
              </a:rPr>
              <a:t> </a:t>
            </a:r>
          </a:p>
          <a:p>
            <a:endParaRPr lang="en-AU" dirty="0"/>
          </a:p>
        </p:txBody>
      </p:sp>
      <p:sp>
        <p:nvSpPr>
          <p:cNvPr id="4" name="Slide Number Placeholder 3"/>
          <p:cNvSpPr>
            <a:spLocks noGrp="1"/>
          </p:cNvSpPr>
          <p:nvPr>
            <p:ph type="sldNum" sz="quarter" idx="5"/>
          </p:nvPr>
        </p:nvSpPr>
        <p:spPr/>
        <p:txBody>
          <a:bodyPr/>
          <a:lstStyle/>
          <a:p>
            <a:fld id="{A9A0EA98-5831-4853-B862-C702E6EB345C}" type="slidenum">
              <a:rPr lang="en-US" smtClean="0"/>
              <a:t>4</a:t>
            </a:fld>
            <a:endParaRPr lang="en-US"/>
          </a:p>
        </p:txBody>
      </p:sp>
    </p:spTree>
    <p:extLst>
      <p:ext uri="{BB962C8B-B14F-4D97-AF65-F5344CB8AC3E}">
        <p14:creationId xmlns:p14="http://schemas.microsoft.com/office/powerpoint/2010/main" val="18269449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6525" y="766763"/>
            <a:ext cx="6824663" cy="3838575"/>
          </a:xfrm>
        </p:spPr>
      </p:sp>
      <p:sp>
        <p:nvSpPr>
          <p:cNvPr id="3" name="Notes Placeholder 2"/>
          <p:cNvSpPr>
            <a:spLocks noGrp="1"/>
          </p:cNvSpPr>
          <p:nvPr>
            <p:ph type="body" idx="1"/>
          </p:nvPr>
        </p:nvSpPr>
        <p:spPr/>
        <p:txBody>
          <a:bodyPr/>
          <a:lstStyle/>
          <a:p>
            <a:r>
              <a:rPr lang="en-AU" sz="1200" kern="1200" dirty="0">
                <a:solidFill>
                  <a:schemeClr val="tx1"/>
                </a:solidFill>
                <a:effectLst/>
                <a:latin typeface="Arial" charset="0"/>
                <a:ea typeface="+mn-ea"/>
                <a:cs typeface="+mn-cs"/>
              </a:rPr>
              <a:t>Of the 43 participants we interviewed, 36 told us that they had notified their partner. However, only 10 (8 where the index case was a female, 2 where index case was male) of these partners subsequently attended to CHIEDZA for </a:t>
            </a:r>
            <a:r>
              <a:rPr lang="en-AU" sz="1200" kern="1200" dirty="0" smtClean="0">
                <a:solidFill>
                  <a:schemeClr val="tx1"/>
                </a:solidFill>
                <a:effectLst/>
                <a:latin typeface="Arial" charset="0"/>
                <a:ea typeface="+mn-ea"/>
                <a:cs typeface="+mn-cs"/>
              </a:rPr>
              <a:t>treatment</a:t>
            </a:r>
            <a:r>
              <a:rPr lang="en-AU" sz="1200" kern="1200" dirty="0">
                <a:solidFill>
                  <a:schemeClr val="tx1"/>
                </a:solidFill>
                <a:effectLst/>
                <a:latin typeface="Arial" charset="0"/>
                <a:ea typeface="+mn-ea"/>
                <a:cs typeface="+mn-cs"/>
              </a:rPr>
              <a:t>.</a:t>
            </a:r>
          </a:p>
          <a:p>
            <a:r>
              <a:rPr lang="en-AU" sz="1200" kern="1200" dirty="0">
                <a:solidFill>
                  <a:schemeClr val="tx1"/>
                </a:solidFill>
                <a:effectLst/>
                <a:latin typeface="Arial" charset="0"/>
                <a:ea typeface="+mn-ea"/>
                <a:cs typeface="+mn-cs"/>
              </a:rPr>
              <a:t> </a:t>
            </a:r>
          </a:p>
          <a:p>
            <a:r>
              <a:rPr lang="en-AU" sz="1200" kern="1200" dirty="0">
                <a:solidFill>
                  <a:schemeClr val="tx1"/>
                </a:solidFill>
                <a:effectLst/>
                <a:latin typeface="Arial" charset="0"/>
                <a:ea typeface="+mn-ea"/>
                <a:cs typeface="+mn-cs"/>
              </a:rPr>
              <a:t>Another 8 reportedly went elsewhere for treatment. </a:t>
            </a:r>
          </a:p>
          <a:p>
            <a:r>
              <a:rPr lang="en-AU" sz="1200" kern="1200" dirty="0">
                <a:solidFill>
                  <a:schemeClr val="tx1"/>
                </a:solidFill>
                <a:effectLst/>
                <a:latin typeface="Arial" charset="0"/>
                <a:ea typeface="+mn-ea"/>
                <a:cs typeface="+mn-cs"/>
              </a:rPr>
              <a:t> </a:t>
            </a:r>
          </a:p>
          <a:p>
            <a:r>
              <a:rPr lang="en-AU" sz="1200" kern="1200" dirty="0">
                <a:solidFill>
                  <a:schemeClr val="tx1"/>
                </a:solidFill>
                <a:effectLst/>
                <a:latin typeface="Arial" charset="0"/>
                <a:ea typeface="+mn-ea"/>
                <a:cs typeface="+mn-cs"/>
              </a:rPr>
              <a:t>This suggests that a high number of partners are being notified, but not acting on this information.</a:t>
            </a:r>
          </a:p>
          <a:p>
            <a:r>
              <a:rPr lang="en-AU" sz="1200" kern="1200" dirty="0">
                <a:solidFill>
                  <a:schemeClr val="tx1"/>
                </a:solidFill>
                <a:effectLst/>
                <a:latin typeface="Arial" charset="0"/>
                <a:ea typeface="+mn-ea"/>
                <a:cs typeface="+mn-cs"/>
              </a:rPr>
              <a:t> </a:t>
            </a:r>
          </a:p>
          <a:p>
            <a:r>
              <a:rPr lang="en-AU" sz="1200" kern="1200" dirty="0">
                <a:solidFill>
                  <a:schemeClr val="tx1"/>
                </a:solidFill>
                <a:effectLst/>
                <a:latin typeface="Arial" charset="0"/>
                <a:ea typeface="+mn-ea"/>
                <a:cs typeface="+mn-cs"/>
              </a:rPr>
              <a:t>Our interviews helped us to understand the stories behind these low rates of return.</a:t>
            </a:r>
          </a:p>
          <a:p>
            <a:r>
              <a:rPr lang="en-AU" sz="1200" kern="1200" dirty="0">
                <a:solidFill>
                  <a:schemeClr val="tx1"/>
                </a:solidFill>
                <a:effectLst/>
                <a:latin typeface="Arial" charset="0"/>
                <a:ea typeface="+mn-ea"/>
                <a:cs typeface="+mn-cs"/>
              </a:rPr>
              <a:t> </a:t>
            </a:r>
          </a:p>
          <a:p>
            <a:r>
              <a:rPr lang="en-AU" sz="1200" kern="1200" dirty="0">
                <a:solidFill>
                  <a:schemeClr val="tx1"/>
                </a:solidFill>
                <a:effectLst/>
                <a:latin typeface="Arial" charset="0"/>
                <a:ea typeface="+mn-ea"/>
                <a:cs typeface="+mn-cs"/>
              </a:rPr>
              <a:t>In the following slides we will present the 3 key findings of our interviews with young people. They help us to understand why partner notification is challenging, and even risky, for young people.</a:t>
            </a:r>
          </a:p>
          <a:p>
            <a:r>
              <a:rPr lang="en-AU" sz="1200" kern="1200" dirty="0">
                <a:solidFill>
                  <a:schemeClr val="tx1"/>
                </a:solidFill>
                <a:effectLst/>
                <a:latin typeface="Arial" charset="0"/>
                <a:ea typeface="+mn-ea"/>
                <a:cs typeface="+mn-cs"/>
              </a:rPr>
              <a:t> </a:t>
            </a:r>
          </a:p>
          <a:p>
            <a:r>
              <a:rPr lang="en-AU" sz="1200" kern="1200" dirty="0">
                <a:solidFill>
                  <a:schemeClr val="tx1"/>
                </a:solidFill>
                <a:effectLst/>
                <a:latin typeface="Arial" charset="0"/>
                <a:ea typeface="+mn-ea"/>
                <a:cs typeface="+mn-cs"/>
              </a:rPr>
              <a:t>They also show us how we could adapt the process to be more understanding of these challenges, and to support young people throughout the process of partner notification.</a:t>
            </a:r>
          </a:p>
          <a:p>
            <a:r>
              <a:rPr lang="en-US" sz="1200" kern="1200" dirty="0">
                <a:solidFill>
                  <a:schemeClr val="tx1"/>
                </a:solidFill>
                <a:effectLst/>
                <a:latin typeface="Arial" charset="0"/>
                <a:ea typeface="+mn-ea"/>
                <a:cs typeface="+mn-cs"/>
              </a:rPr>
              <a:t> </a:t>
            </a:r>
            <a:endParaRPr lang="en-AU" sz="1200" kern="1200" dirty="0">
              <a:solidFill>
                <a:schemeClr val="tx1"/>
              </a:solidFill>
              <a:effectLst/>
              <a:latin typeface="Arial" charset="0"/>
              <a:ea typeface="+mn-ea"/>
              <a:cs typeface="+mn-cs"/>
            </a:endParaRPr>
          </a:p>
          <a:p>
            <a:endParaRPr lang="en-AU" dirty="0"/>
          </a:p>
          <a:p>
            <a:endParaRPr lang="en-AU" dirty="0"/>
          </a:p>
          <a:p>
            <a:endParaRPr lang="en-AU" dirty="0"/>
          </a:p>
          <a:p>
            <a:endParaRPr lang="en-AU" dirty="0"/>
          </a:p>
        </p:txBody>
      </p:sp>
      <p:sp>
        <p:nvSpPr>
          <p:cNvPr id="4" name="Slide Number Placeholder 3"/>
          <p:cNvSpPr>
            <a:spLocks noGrp="1"/>
          </p:cNvSpPr>
          <p:nvPr>
            <p:ph type="sldNum" sz="quarter" idx="5"/>
          </p:nvPr>
        </p:nvSpPr>
        <p:spPr/>
        <p:txBody>
          <a:bodyPr/>
          <a:lstStyle/>
          <a:p>
            <a:fld id="{A9A0EA98-5831-4853-B862-C702E6EB345C}" type="slidenum">
              <a:rPr lang="en-US" smtClean="0"/>
              <a:t>5</a:t>
            </a:fld>
            <a:endParaRPr lang="en-US"/>
          </a:p>
        </p:txBody>
      </p:sp>
    </p:spTree>
    <p:extLst>
      <p:ext uri="{BB962C8B-B14F-4D97-AF65-F5344CB8AC3E}">
        <p14:creationId xmlns:p14="http://schemas.microsoft.com/office/powerpoint/2010/main" val="19845665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6525" y="766763"/>
            <a:ext cx="6824663" cy="3838575"/>
          </a:xfrm>
        </p:spPr>
      </p:sp>
      <p:sp>
        <p:nvSpPr>
          <p:cNvPr id="3" name="Notes Placeholder 2"/>
          <p:cNvSpPr>
            <a:spLocks noGrp="1"/>
          </p:cNvSpPr>
          <p:nvPr>
            <p:ph type="body" idx="1"/>
          </p:nvPr>
        </p:nvSpPr>
        <p:spPr/>
        <p:txBody>
          <a:bodyPr/>
          <a:lstStyle/>
          <a:p>
            <a:r>
              <a:rPr lang="en-AU" sz="1200" kern="1200" dirty="0">
                <a:solidFill>
                  <a:schemeClr val="tx1"/>
                </a:solidFill>
                <a:effectLst/>
                <a:latin typeface="Arial" charset="0"/>
                <a:ea typeface="+mn-ea"/>
                <a:cs typeface="+mn-cs"/>
              </a:rPr>
              <a:t>The partner notification process asks young people to notify all their sexual partners of their positive STI test. Providers explain to young people that partner notification is important because it prevents their own reinfection. If we treat </a:t>
            </a:r>
            <a:r>
              <a:rPr lang="en-AU" sz="1200" kern="1200" dirty="0" smtClean="0">
                <a:solidFill>
                  <a:schemeClr val="tx1"/>
                </a:solidFill>
                <a:effectLst/>
                <a:latin typeface="Arial" charset="0"/>
                <a:ea typeface="+mn-ea"/>
                <a:cs typeface="+mn-cs"/>
              </a:rPr>
              <a:t>your </a:t>
            </a:r>
            <a:r>
              <a:rPr lang="en-AU" sz="1200" kern="1200" dirty="0">
                <a:solidFill>
                  <a:schemeClr val="tx1"/>
                </a:solidFill>
                <a:effectLst/>
                <a:latin typeface="Arial" charset="0"/>
                <a:ea typeface="+mn-ea"/>
                <a:cs typeface="+mn-cs"/>
              </a:rPr>
              <a:t>partner, “it protects your health because you won’t get reinfected next time you have sex.”</a:t>
            </a:r>
          </a:p>
          <a:p>
            <a:r>
              <a:rPr lang="en-AU" sz="1200" kern="1200" dirty="0">
                <a:solidFill>
                  <a:schemeClr val="tx1"/>
                </a:solidFill>
                <a:effectLst/>
                <a:latin typeface="Arial" charset="0"/>
                <a:ea typeface="+mn-ea"/>
                <a:cs typeface="+mn-cs"/>
              </a:rPr>
              <a:t> </a:t>
            </a:r>
          </a:p>
          <a:p>
            <a:r>
              <a:rPr lang="en-AU" sz="1200" kern="1200" dirty="0">
                <a:solidFill>
                  <a:schemeClr val="tx1"/>
                </a:solidFill>
                <a:effectLst/>
                <a:latin typeface="Arial" charset="0"/>
                <a:ea typeface="+mn-ea"/>
                <a:cs typeface="+mn-cs"/>
              </a:rPr>
              <a:t>However, in our interviews with young people, we discovered that young people have many categories of sexual relationship. We found that who people consider to be a ‘partner’ depends on a range of factors. For example, if a young person doesn’t plan to have sex with a previous partner again, they are unlikely to consider that person as requiring notification.</a:t>
            </a:r>
          </a:p>
          <a:p>
            <a:r>
              <a:rPr lang="en-AU" sz="1200" kern="1200" dirty="0">
                <a:solidFill>
                  <a:schemeClr val="tx1"/>
                </a:solidFill>
                <a:effectLst/>
                <a:latin typeface="Arial" charset="0"/>
                <a:ea typeface="+mn-ea"/>
                <a:cs typeface="+mn-cs"/>
              </a:rPr>
              <a:t> </a:t>
            </a:r>
          </a:p>
          <a:p>
            <a:r>
              <a:rPr lang="en-AU" sz="1200" kern="1200" dirty="0">
                <a:solidFill>
                  <a:schemeClr val="tx1"/>
                </a:solidFill>
                <a:effectLst/>
                <a:latin typeface="Arial" charset="0"/>
                <a:ea typeface="+mn-ea"/>
                <a:cs typeface="+mn-cs"/>
              </a:rPr>
              <a:t>The interviews also highlighted the risks that young people faced in telling their partners and the reasons that they may not have wanted to reveal that they had not actually been able to tell their partner because the risks were too high for them. Each type of relationships influences the risks that a young person faces in telling or not telling that person- and also potentially the support and information that they need to be able to do so. </a:t>
            </a:r>
          </a:p>
          <a:p>
            <a:r>
              <a:rPr lang="en-AU" sz="1200" kern="1200" dirty="0">
                <a:solidFill>
                  <a:schemeClr val="tx1"/>
                </a:solidFill>
                <a:effectLst/>
                <a:latin typeface="Arial" charset="0"/>
                <a:ea typeface="+mn-ea"/>
                <a:cs typeface="+mn-cs"/>
              </a:rPr>
              <a:t> </a:t>
            </a:r>
          </a:p>
          <a:p>
            <a:r>
              <a:rPr lang="en-AU" sz="1200" kern="1200" dirty="0">
                <a:solidFill>
                  <a:schemeClr val="tx1"/>
                </a:solidFill>
                <a:effectLst/>
                <a:latin typeface="Arial" charset="0"/>
                <a:ea typeface="+mn-ea"/>
                <a:cs typeface="+mn-cs"/>
              </a:rPr>
              <a:t>These risks can be better understood by providers so that young people are supported to face the different challenges each situation raises. This may also include considering whether insisting that young people notify their partners, in some instances, may not be possible or safe and could produce further harm. </a:t>
            </a:r>
          </a:p>
          <a:p>
            <a:endParaRPr lang="en-AU" sz="1200" kern="1200" dirty="0">
              <a:solidFill>
                <a:schemeClr val="tx1"/>
              </a:solidFill>
              <a:effectLst/>
              <a:latin typeface="Arial" charset="0"/>
              <a:ea typeface="+mn-ea"/>
              <a:cs typeface="+mn-cs"/>
            </a:endParaRPr>
          </a:p>
          <a:p>
            <a:r>
              <a:rPr lang="en-AU" sz="1200" kern="1200" dirty="0">
                <a:solidFill>
                  <a:schemeClr val="tx1"/>
                </a:solidFill>
                <a:effectLst/>
                <a:latin typeface="Arial" charset="0"/>
                <a:ea typeface="+mn-ea"/>
                <a:cs typeface="+mn-cs"/>
              </a:rPr>
              <a:t>This connects with our next point, which is that they may take these risks in telling their partners but it still </a:t>
            </a:r>
            <a:r>
              <a:rPr lang="en-AU" sz="1200" kern="1200" dirty="0" smtClean="0">
                <a:solidFill>
                  <a:schemeClr val="tx1"/>
                </a:solidFill>
                <a:effectLst/>
                <a:latin typeface="Arial" charset="0"/>
                <a:ea typeface="+mn-ea"/>
                <a:cs typeface="+mn-cs"/>
              </a:rPr>
              <a:t>did not </a:t>
            </a:r>
            <a:r>
              <a:rPr lang="en-AU" sz="1200" kern="1200" dirty="0">
                <a:solidFill>
                  <a:schemeClr val="tx1"/>
                </a:solidFill>
                <a:effectLst/>
                <a:latin typeface="Arial" charset="0"/>
                <a:ea typeface="+mn-ea"/>
                <a:cs typeface="+mn-cs"/>
              </a:rPr>
              <a:t>produce the hoped for outcome. </a:t>
            </a:r>
          </a:p>
          <a:p>
            <a:pPr marL="342900" lvl="0" indent="-342900">
              <a:buFont typeface="Calibri" panose="020F0502020204030204" pitchFamily="34" charset="0"/>
              <a:buChar char="-"/>
            </a:pPr>
            <a:endParaRPr lang="en-ZW" dirty="0">
              <a:effectLst/>
              <a:latin typeface="Calibri" panose="020F0502020204030204" pitchFamily="34" charset="0"/>
              <a:ea typeface="Calibri" panose="020F0502020204030204" pitchFamily="34" charset="0"/>
              <a:cs typeface="Times New Roman" panose="02020603050405020304" pitchFamily="18" charset="0"/>
            </a:endParaRPr>
          </a:p>
          <a:p>
            <a:endParaRPr lang="en-AU"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Calibri" panose="020F0502020204030204" pitchFamily="34" charset="0"/>
              <a:buChar char="-"/>
            </a:pPr>
            <a:endParaRPr lang="en-ZW" dirty="0">
              <a:effectLst/>
              <a:latin typeface="Calibri" panose="020F0502020204030204" pitchFamily="34" charset="0"/>
              <a:ea typeface="Calibri" panose="020F0502020204030204" pitchFamily="34" charset="0"/>
              <a:cs typeface="Times New Roman" panose="02020603050405020304" pitchFamily="18" charset="0"/>
            </a:endParaRPr>
          </a:p>
          <a:p>
            <a:endParaRPr lang="en-AU" dirty="0"/>
          </a:p>
        </p:txBody>
      </p:sp>
      <p:sp>
        <p:nvSpPr>
          <p:cNvPr id="4" name="Slide Number Placeholder 3"/>
          <p:cNvSpPr>
            <a:spLocks noGrp="1"/>
          </p:cNvSpPr>
          <p:nvPr>
            <p:ph type="sldNum" sz="quarter" idx="5"/>
          </p:nvPr>
        </p:nvSpPr>
        <p:spPr/>
        <p:txBody>
          <a:bodyPr/>
          <a:lstStyle/>
          <a:p>
            <a:fld id="{A9A0EA98-5831-4853-B862-C702E6EB345C}" type="slidenum">
              <a:rPr lang="en-US" smtClean="0"/>
              <a:t>6</a:t>
            </a:fld>
            <a:endParaRPr lang="en-US"/>
          </a:p>
        </p:txBody>
      </p:sp>
    </p:spTree>
    <p:extLst>
      <p:ext uri="{BB962C8B-B14F-4D97-AF65-F5344CB8AC3E}">
        <p14:creationId xmlns:p14="http://schemas.microsoft.com/office/powerpoint/2010/main" val="31900183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6525" y="766763"/>
            <a:ext cx="6824663" cy="3838575"/>
          </a:xfrm>
        </p:spPr>
      </p:sp>
      <p:sp>
        <p:nvSpPr>
          <p:cNvPr id="3" name="Notes Placeholder 2"/>
          <p:cNvSpPr>
            <a:spLocks noGrp="1"/>
          </p:cNvSpPr>
          <p:nvPr>
            <p:ph type="body" idx="1"/>
          </p:nvPr>
        </p:nvSpPr>
        <p:spPr/>
        <p:txBody>
          <a:bodyPr/>
          <a:lstStyle/>
          <a:p>
            <a:r>
              <a:rPr lang="en-AU" sz="1200" kern="1200" dirty="0">
                <a:solidFill>
                  <a:schemeClr val="tx1"/>
                </a:solidFill>
                <a:effectLst/>
                <a:latin typeface="Arial" charset="0"/>
                <a:ea typeface="+mn-ea"/>
                <a:cs typeface="+mn-cs"/>
              </a:rPr>
              <a:t>When we talk about partner notification not having worked, we often tend to think it must be because the partner has not been notified- i.e., the index case has failed. </a:t>
            </a:r>
          </a:p>
          <a:p>
            <a:r>
              <a:rPr lang="en-AU" sz="1200" kern="1200" dirty="0">
                <a:solidFill>
                  <a:schemeClr val="tx1"/>
                </a:solidFill>
                <a:effectLst/>
                <a:latin typeface="Arial" charset="0"/>
                <a:ea typeface="+mn-ea"/>
                <a:cs typeface="+mn-cs"/>
              </a:rPr>
              <a:t> </a:t>
            </a:r>
          </a:p>
          <a:p>
            <a:r>
              <a:rPr lang="en-AU" sz="1200" kern="1200" dirty="0">
                <a:solidFill>
                  <a:schemeClr val="tx1"/>
                </a:solidFill>
                <a:effectLst/>
                <a:latin typeface="Arial" charset="0"/>
                <a:ea typeface="+mn-ea"/>
                <a:cs typeface="+mn-cs"/>
              </a:rPr>
              <a:t>But it involves more than giving the PN slip to their partner. It is a multi-step process:</a:t>
            </a:r>
          </a:p>
          <a:p>
            <a:endParaRPr lang="en-AU" sz="1200" kern="1200" dirty="0">
              <a:solidFill>
                <a:schemeClr val="tx1"/>
              </a:solidFill>
              <a:effectLst/>
              <a:latin typeface="Arial" charset="0"/>
              <a:ea typeface="+mn-ea"/>
              <a:cs typeface="+mn-cs"/>
            </a:endParaRPr>
          </a:p>
          <a:p>
            <a:pPr marL="228600" lvl="0" indent="-228600">
              <a:buFont typeface="+mj-lt"/>
              <a:buAutoNum type="arabicPeriod"/>
            </a:pPr>
            <a:r>
              <a:rPr lang="en-AU" sz="1200" kern="1200" dirty="0">
                <a:solidFill>
                  <a:schemeClr val="tx1"/>
                </a:solidFill>
                <a:effectLst/>
                <a:latin typeface="Arial" charset="0"/>
                <a:ea typeface="+mn-ea"/>
                <a:cs typeface="+mn-cs"/>
              </a:rPr>
              <a:t>Index case must start a conversation with their partner about their positive test (whilst also coming to terms with their own results)</a:t>
            </a:r>
          </a:p>
          <a:p>
            <a:pPr marL="228600" lvl="0" indent="-228600">
              <a:buFont typeface="+mj-lt"/>
              <a:buAutoNum type="arabicPeriod"/>
            </a:pPr>
            <a:r>
              <a:rPr lang="en-AU" sz="1200" kern="1200" dirty="0">
                <a:solidFill>
                  <a:schemeClr val="tx1"/>
                </a:solidFill>
                <a:effectLst/>
                <a:latin typeface="Arial" charset="0"/>
                <a:ea typeface="+mn-ea"/>
                <a:cs typeface="+mn-cs"/>
              </a:rPr>
              <a:t>Convey information about the importance of their partner being tested and treated. Often, this information is new to the index case (they have only just </a:t>
            </a:r>
            <a:r>
              <a:rPr lang="en-AU" sz="1200" kern="1200" dirty="0" smtClean="0">
                <a:solidFill>
                  <a:schemeClr val="tx1"/>
                </a:solidFill>
                <a:effectLst/>
                <a:latin typeface="Arial" charset="0"/>
                <a:ea typeface="+mn-ea"/>
                <a:cs typeface="+mn-cs"/>
              </a:rPr>
              <a:t>learnt </a:t>
            </a:r>
            <a:r>
              <a:rPr lang="en-AU" sz="1200" kern="1200" dirty="0">
                <a:solidFill>
                  <a:schemeClr val="tx1"/>
                </a:solidFill>
                <a:effectLst/>
                <a:latin typeface="Arial" charset="0"/>
                <a:ea typeface="+mn-ea"/>
                <a:cs typeface="+mn-cs"/>
              </a:rPr>
              <a:t>it from CHIEDZA) – educate them of the need to go. </a:t>
            </a:r>
          </a:p>
          <a:p>
            <a:pPr marL="228600" lvl="0" indent="-228600">
              <a:buFont typeface="+mj-lt"/>
              <a:buAutoNum type="arabicPeriod"/>
            </a:pPr>
            <a:r>
              <a:rPr lang="en-AU" sz="1200" kern="1200" dirty="0">
                <a:solidFill>
                  <a:schemeClr val="tx1"/>
                </a:solidFill>
                <a:effectLst/>
                <a:latin typeface="Arial" charset="0"/>
                <a:ea typeface="+mn-ea"/>
                <a:cs typeface="+mn-cs"/>
              </a:rPr>
              <a:t>Convince their partner to attend CHIEDZA or another service- counsel them in a similar way, without the skills necessarily, to persuade them to attend for treatment. </a:t>
            </a:r>
          </a:p>
          <a:p>
            <a:r>
              <a:rPr lang="en-AU" sz="1200" kern="1200" dirty="0">
                <a:solidFill>
                  <a:schemeClr val="tx1"/>
                </a:solidFill>
                <a:effectLst/>
                <a:latin typeface="Arial" charset="0"/>
                <a:ea typeface="+mn-ea"/>
                <a:cs typeface="+mn-cs"/>
              </a:rPr>
              <a:t> </a:t>
            </a:r>
          </a:p>
          <a:p>
            <a:r>
              <a:rPr lang="en-AU" sz="1200" kern="1200" dirty="0">
                <a:solidFill>
                  <a:schemeClr val="tx1"/>
                </a:solidFill>
                <a:effectLst/>
                <a:latin typeface="Arial" charset="0"/>
                <a:ea typeface="+mn-ea"/>
                <a:cs typeface="+mn-cs"/>
              </a:rPr>
              <a:t> It can fail at any point. The index case could take the social, emotional and physical risks of telling and </a:t>
            </a:r>
            <a:r>
              <a:rPr lang="en-AU" sz="1200" kern="1200" dirty="0" smtClean="0">
                <a:solidFill>
                  <a:schemeClr val="tx1"/>
                </a:solidFill>
                <a:effectLst/>
                <a:latin typeface="Arial" charset="0"/>
                <a:ea typeface="+mn-ea"/>
                <a:cs typeface="+mn-cs"/>
              </a:rPr>
              <a:t>still </a:t>
            </a:r>
            <a:r>
              <a:rPr lang="en-AU" sz="1200" kern="1200" dirty="0">
                <a:solidFill>
                  <a:schemeClr val="tx1"/>
                </a:solidFill>
                <a:effectLst/>
                <a:latin typeface="Arial" charset="0"/>
                <a:ea typeface="+mn-ea"/>
                <a:cs typeface="+mn-cs"/>
              </a:rPr>
              <a:t>not work. Many young people had suffered hugely by telling their partner, only for their partner not to attend for testing and treatment. </a:t>
            </a:r>
          </a:p>
          <a:p>
            <a:endParaRPr lang="en-ZW" dirty="0">
              <a:effectLst/>
              <a:latin typeface="Calibri" panose="020F0502020204030204" pitchFamily="34" charset="0"/>
              <a:ea typeface="Calibri" panose="020F0502020204030204" pitchFamily="34" charset="0"/>
              <a:cs typeface="Times New Roman" panose="02020603050405020304" pitchFamily="18" charset="0"/>
            </a:endParaRPr>
          </a:p>
          <a:p>
            <a:endParaRPr lang="en-AU" dirty="0"/>
          </a:p>
          <a:p>
            <a:endParaRPr lang="en-AU" dirty="0"/>
          </a:p>
          <a:p>
            <a:endParaRPr lang="en-AU" dirty="0"/>
          </a:p>
        </p:txBody>
      </p:sp>
      <p:sp>
        <p:nvSpPr>
          <p:cNvPr id="4" name="Slide Number Placeholder 3"/>
          <p:cNvSpPr>
            <a:spLocks noGrp="1"/>
          </p:cNvSpPr>
          <p:nvPr>
            <p:ph type="sldNum" sz="quarter" idx="5"/>
          </p:nvPr>
        </p:nvSpPr>
        <p:spPr/>
        <p:txBody>
          <a:bodyPr/>
          <a:lstStyle/>
          <a:p>
            <a:fld id="{A9A0EA98-5831-4853-B862-C702E6EB345C}" type="slidenum">
              <a:rPr lang="en-US" smtClean="0"/>
              <a:t>7</a:t>
            </a:fld>
            <a:endParaRPr lang="en-US"/>
          </a:p>
        </p:txBody>
      </p:sp>
    </p:spTree>
    <p:extLst>
      <p:ext uri="{BB962C8B-B14F-4D97-AF65-F5344CB8AC3E}">
        <p14:creationId xmlns:p14="http://schemas.microsoft.com/office/powerpoint/2010/main" val="39254250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6525" y="766763"/>
            <a:ext cx="6824663" cy="3838575"/>
          </a:xfrm>
        </p:spPr>
      </p:sp>
      <p:sp>
        <p:nvSpPr>
          <p:cNvPr id="3" name="Notes Placeholder 2"/>
          <p:cNvSpPr>
            <a:spLocks noGrp="1"/>
          </p:cNvSpPr>
          <p:nvPr>
            <p:ph type="body" idx="1"/>
          </p:nvPr>
        </p:nvSpPr>
        <p:spPr/>
        <p:txBody>
          <a:bodyPr/>
          <a:lstStyle/>
          <a:p>
            <a:r>
              <a:rPr lang="en-AU" sz="1200" kern="1200" dirty="0">
                <a:solidFill>
                  <a:schemeClr val="tx1"/>
                </a:solidFill>
                <a:effectLst/>
                <a:latin typeface="Arial" charset="0"/>
                <a:ea typeface="+mn-ea"/>
                <a:cs typeface="+mn-cs"/>
              </a:rPr>
              <a:t>This slide shows just some of the responses shared by young people during our interviews. They highlight just how risky young people perceive partner notification can be. </a:t>
            </a:r>
          </a:p>
          <a:p>
            <a:r>
              <a:rPr lang="en-AU" sz="1200" kern="1200" dirty="0">
                <a:solidFill>
                  <a:schemeClr val="tx1"/>
                </a:solidFill>
                <a:effectLst/>
                <a:latin typeface="Arial" charset="0"/>
                <a:ea typeface="+mn-ea"/>
                <a:cs typeface="+mn-cs"/>
              </a:rPr>
              <a:t>The main reasons people found PN difficult and vulnerable were: </a:t>
            </a:r>
          </a:p>
          <a:p>
            <a:pPr marL="171450" indent="-171450">
              <a:buFont typeface="Arial" panose="020B0604020202020204" pitchFamily="34" charset="0"/>
              <a:buChar char="•"/>
            </a:pPr>
            <a:r>
              <a:rPr lang="en-AU" sz="1200" kern="1200" dirty="0">
                <a:solidFill>
                  <a:schemeClr val="tx1"/>
                </a:solidFill>
                <a:effectLst/>
                <a:latin typeface="Arial" charset="0"/>
                <a:ea typeface="+mn-ea"/>
                <a:cs typeface="+mn-cs"/>
              </a:rPr>
              <a:t>Fear of being blamed and losing the relationship. </a:t>
            </a:r>
          </a:p>
          <a:p>
            <a:pPr marL="171450" indent="-171450">
              <a:buFont typeface="Arial" panose="020B0604020202020204" pitchFamily="34" charset="0"/>
              <a:buChar char="•"/>
            </a:pPr>
            <a:r>
              <a:rPr lang="en-AU" sz="1200" kern="1200" dirty="0">
                <a:solidFill>
                  <a:schemeClr val="tx1"/>
                </a:solidFill>
                <a:effectLst/>
                <a:latin typeface="Arial" charset="0"/>
                <a:ea typeface="+mn-ea"/>
                <a:cs typeface="+mn-cs"/>
              </a:rPr>
              <a:t>Fear of their partner’s reaction, including violence, </a:t>
            </a:r>
          </a:p>
          <a:p>
            <a:pPr marL="171450" indent="-171450">
              <a:buFont typeface="Arial" panose="020B0604020202020204" pitchFamily="34" charset="0"/>
              <a:buChar char="•"/>
            </a:pPr>
            <a:r>
              <a:rPr lang="en-AU" sz="1200" kern="1200" dirty="0">
                <a:solidFill>
                  <a:schemeClr val="tx1"/>
                </a:solidFill>
                <a:effectLst/>
                <a:latin typeface="Arial" charset="0"/>
                <a:ea typeface="+mn-ea"/>
                <a:cs typeface="+mn-cs"/>
              </a:rPr>
              <a:t>Fear of other people finding out that they have an STI and are sexually active. </a:t>
            </a:r>
          </a:p>
          <a:p>
            <a:endParaRPr lang="en-AU" sz="1200" kern="1200" dirty="0">
              <a:solidFill>
                <a:schemeClr val="tx1"/>
              </a:solidFill>
              <a:effectLst/>
              <a:latin typeface="Arial" charset="0"/>
              <a:ea typeface="+mn-ea"/>
              <a:cs typeface="+mn-cs"/>
            </a:endParaRPr>
          </a:p>
          <a:p>
            <a:r>
              <a:rPr lang="en-AU" sz="1200" kern="1200" dirty="0">
                <a:solidFill>
                  <a:schemeClr val="tx1"/>
                </a:solidFill>
                <a:effectLst/>
                <a:latin typeface="Arial" charset="0"/>
                <a:ea typeface="+mn-ea"/>
                <a:cs typeface="+mn-cs"/>
              </a:rPr>
              <a:t>Some young people reported regretting telling their partner because of the negative consequences they experienced.</a:t>
            </a:r>
          </a:p>
        </p:txBody>
      </p:sp>
      <p:sp>
        <p:nvSpPr>
          <p:cNvPr id="4" name="Slide Number Placeholder 3"/>
          <p:cNvSpPr>
            <a:spLocks noGrp="1"/>
          </p:cNvSpPr>
          <p:nvPr>
            <p:ph type="sldNum" sz="quarter" idx="5"/>
          </p:nvPr>
        </p:nvSpPr>
        <p:spPr/>
        <p:txBody>
          <a:bodyPr/>
          <a:lstStyle/>
          <a:p>
            <a:fld id="{A9A0EA98-5831-4853-B862-C702E6EB345C}" type="slidenum">
              <a:rPr lang="en-US" smtClean="0"/>
              <a:t>8</a:t>
            </a:fld>
            <a:endParaRPr lang="en-US"/>
          </a:p>
        </p:txBody>
      </p:sp>
    </p:spTree>
    <p:extLst>
      <p:ext uri="{BB962C8B-B14F-4D97-AF65-F5344CB8AC3E}">
        <p14:creationId xmlns:p14="http://schemas.microsoft.com/office/powerpoint/2010/main" val="18631225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6525" y="766763"/>
            <a:ext cx="6824663" cy="3838575"/>
          </a:xfrm>
        </p:spPr>
      </p:sp>
      <p:sp>
        <p:nvSpPr>
          <p:cNvPr id="3" name="Notes Placeholder 2"/>
          <p:cNvSpPr>
            <a:spLocks noGrp="1"/>
          </p:cNvSpPr>
          <p:nvPr>
            <p:ph type="body" idx="1"/>
          </p:nvPr>
        </p:nvSpPr>
        <p:spPr/>
        <p:txBody>
          <a:bodyPr/>
          <a:lstStyle/>
          <a:p>
            <a:r>
              <a:rPr lang="en-AU" dirty="0"/>
              <a:t>This leads us to our 3</a:t>
            </a:r>
            <a:r>
              <a:rPr lang="en-AU" baseline="30000" dirty="0"/>
              <a:t>rd</a:t>
            </a:r>
            <a:r>
              <a:rPr lang="en-AU" dirty="0"/>
              <a:t> key finding.</a:t>
            </a:r>
          </a:p>
          <a:p>
            <a:r>
              <a:rPr lang="en-AU" dirty="0"/>
              <a:t>Given partner notification in many cases is not having the desired clinical outcome of breaking transmission, is it worth it for young people, given the risks?</a:t>
            </a:r>
          </a:p>
          <a:p>
            <a:endParaRPr lang="en-AU" dirty="0"/>
          </a:p>
          <a:p>
            <a:r>
              <a:rPr lang="en-AU" dirty="0"/>
              <a:t>We know that young people really struggle to tell and then persuade their partners come for treatment. </a:t>
            </a:r>
            <a:endParaRPr lang="en-ZW"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Calibri" panose="020F0502020204030204" pitchFamily="34" charset="0"/>
              <a:buChar char="-"/>
            </a:pPr>
            <a:r>
              <a:rPr lang="en-AU" dirty="0">
                <a:effectLst/>
                <a:latin typeface="Calibri" panose="020F0502020204030204" pitchFamily="34" charset="0"/>
                <a:ea typeface="Calibri" panose="020F0502020204030204" pitchFamily="34" charset="0"/>
                <a:cs typeface="Times New Roman" panose="02020603050405020304" pitchFamily="18" charset="0"/>
              </a:rPr>
              <a:t>For some whose partners returned for treatment, they still got reinfected later on. </a:t>
            </a:r>
            <a:endParaRPr lang="en-ZW"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Calibri" panose="020F0502020204030204" pitchFamily="34" charset="0"/>
              <a:buChar char="-"/>
            </a:pPr>
            <a:r>
              <a:rPr lang="en-AU" dirty="0">
                <a:effectLst/>
                <a:latin typeface="Calibri" panose="020F0502020204030204" pitchFamily="34" charset="0"/>
                <a:ea typeface="Calibri" panose="020F0502020204030204" pitchFamily="34" charset="0"/>
                <a:cs typeface="Times New Roman" panose="02020603050405020304" pitchFamily="18" charset="0"/>
              </a:rPr>
              <a:t>This suggests that we need to do more to reduce re-infection- including strengthening our focus on behaviour change.</a:t>
            </a:r>
            <a:endParaRPr lang="en-ZW" dirty="0">
              <a:effectLst/>
              <a:latin typeface="Calibri" panose="020F0502020204030204" pitchFamily="34" charset="0"/>
              <a:ea typeface="Calibri" panose="020F0502020204030204" pitchFamily="34" charset="0"/>
              <a:cs typeface="Times New Roman" panose="02020603050405020304" pitchFamily="18" charset="0"/>
            </a:endParaRPr>
          </a:p>
          <a:p>
            <a:endParaRPr lang="en-AU" dirty="0"/>
          </a:p>
          <a:p>
            <a:r>
              <a:rPr lang="en-AU" dirty="0"/>
              <a:t>As you can see in these quotes, when partner notification is successful and both partners are treated, it rarely changes behaviour in the relationship. Several young people spoke about how treatment is good because it allows </a:t>
            </a:r>
            <a:r>
              <a:rPr lang="en-AU" dirty="0" err="1"/>
              <a:t>condomless</a:t>
            </a:r>
            <a:r>
              <a:rPr lang="en-AU" dirty="0"/>
              <a:t> sex to resume. When young people have multiple partners simultaneously or have consecutive short casual intimate partnerships, reinfection is </a:t>
            </a:r>
            <a:r>
              <a:rPr lang="en-AU" dirty="0" smtClean="0"/>
              <a:t>likely, </a:t>
            </a:r>
            <a:r>
              <a:rPr lang="en-AU" dirty="0"/>
              <a:t>if broader understandings of STI transmission and preventive behaviours are not also developed alongside partner notification. </a:t>
            </a:r>
          </a:p>
          <a:p>
            <a:r>
              <a:rPr lang="en-AU" dirty="0" err="1"/>
              <a:t>i</a:t>
            </a:r>
            <a:endParaRPr lang="en-AU" dirty="0"/>
          </a:p>
        </p:txBody>
      </p:sp>
      <p:sp>
        <p:nvSpPr>
          <p:cNvPr id="4" name="Slide Number Placeholder 3"/>
          <p:cNvSpPr>
            <a:spLocks noGrp="1"/>
          </p:cNvSpPr>
          <p:nvPr>
            <p:ph type="sldNum" sz="quarter" idx="5"/>
          </p:nvPr>
        </p:nvSpPr>
        <p:spPr/>
        <p:txBody>
          <a:bodyPr/>
          <a:lstStyle/>
          <a:p>
            <a:fld id="{A9A0EA98-5831-4853-B862-C702E6EB345C}" type="slidenum">
              <a:rPr lang="en-US" smtClean="0"/>
              <a:t>9</a:t>
            </a:fld>
            <a:endParaRPr lang="en-US"/>
          </a:p>
        </p:txBody>
      </p:sp>
    </p:spTree>
    <p:extLst>
      <p:ext uri="{BB962C8B-B14F-4D97-AF65-F5344CB8AC3E}">
        <p14:creationId xmlns:p14="http://schemas.microsoft.com/office/powerpoint/2010/main" val="29185371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GB"/>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25337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GB"/>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9/24/2021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437448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GB"/>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9/24/2021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530147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GB"/>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321781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GB"/>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486791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GB"/>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013260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99199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GB"/>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459520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1048684" name="Title 1"/>
          <p:cNvSpPr>
            <a:spLocks noGrp="1"/>
          </p:cNvSpPr>
          <p:nvPr>
            <p:ph type="title"/>
          </p:nvPr>
        </p:nvSpPr>
        <p:spPr/>
        <p:txBody>
          <a:bodyPr/>
          <a:lstStyle/>
          <a:p>
            <a:r>
              <a:rPr lang="en-US"/>
              <a:t>Click to edit Master title style</a:t>
            </a:r>
            <a:endParaRPr lang="en-US" dirty="0"/>
          </a:p>
        </p:txBody>
      </p:sp>
      <p:sp>
        <p:nvSpPr>
          <p:cNvPr id="1048685"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686" name="Date Placeholder 3"/>
          <p:cNvSpPr>
            <a:spLocks noGrp="1"/>
          </p:cNvSpPr>
          <p:nvPr>
            <p:ph type="dt" sz="half" idx="10"/>
          </p:nvPr>
        </p:nvSpPr>
        <p:spPr/>
        <p:txBody>
          <a:bodyPr/>
          <a:lstStyle/>
          <a:p>
            <a:fld id="{48A87A34-81AB-432B-8DAE-1953F412C126}" type="datetimeFigureOut">
              <a:rPr lang="en-US" dirty="0"/>
              <a:t>9/24/2021</a:t>
            </a:fld>
            <a:endParaRPr lang="en-US" dirty="0"/>
          </a:p>
        </p:txBody>
      </p:sp>
      <p:sp>
        <p:nvSpPr>
          <p:cNvPr id="1048687" name="Footer Placeholder 4"/>
          <p:cNvSpPr>
            <a:spLocks noGrp="1"/>
          </p:cNvSpPr>
          <p:nvPr>
            <p:ph type="ftr" sz="quarter" idx="11"/>
          </p:nvPr>
        </p:nvSpPr>
        <p:spPr/>
        <p:txBody>
          <a:bodyPr/>
          <a:lstStyle/>
          <a:p>
            <a:endParaRPr lang="en-US" dirty="0"/>
          </a:p>
        </p:txBody>
      </p:sp>
      <p:sp>
        <p:nvSpPr>
          <p:cNvPr id="1048688"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998980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GB"/>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53409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9/24/2021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42526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9/24/2021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91977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GB"/>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9/24/2021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34428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9/24/2021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05090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9/24/2021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37557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GB"/>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97253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94206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t>9/24/2021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3654073236"/>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 id="2147483713" r:id="rId14"/>
    <p:sldLayoutId id="2147483714" r:id="rId15"/>
    <p:sldLayoutId id="2147483715" r:id="rId16"/>
    <p:sldLayoutId id="2147483716" r:id="rId17"/>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7" name="Title 1"/>
          <p:cNvSpPr>
            <a:spLocks noGrp="1"/>
          </p:cNvSpPr>
          <p:nvPr>
            <p:ph type="ctrTitle"/>
          </p:nvPr>
        </p:nvSpPr>
        <p:spPr>
          <a:xfrm>
            <a:off x="3503712" y="1124744"/>
            <a:ext cx="7704856" cy="2810693"/>
          </a:xfrm>
        </p:spPr>
        <p:txBody>
          <a:bodyPr>
            <a:noAutofit/>
          </a:bodyPr>
          <a:lstStyle/>
          <a:p>
            <a:pPr>
              <a:lnSpc>
                <a:spcPct val="200000"/>
              </a:lnSpc>
            </a:pPr>
            <a:r>
              <a:rPr lang="en-AU" sz="2400" b="1" i="1" cap="none" dirty="0"/>
              <a:t>“It’s hard to try to convince someone to do the right thing whilst they don’t see the good out of it”</a:t>
            </a:r>
            <a:r>
              <a:rPr lang="en-US" sz="2400" b="1" cap="none" dirty="0"/>
              <a:t>: </a:t>
            </a:r>
            <a:r>
              <a:rPr lang="en-US" sz="2400" cap="none" dirty="0"/>
              <a:t/>
            </a:r>
            <a:br>
              <a:rPr lang="en-US" sz="2400" cap="none" dirty="0"/>
            </a:br>
            <a:r>
              <a:rPr lang="en-US" sz="2400" cap="none" dirty="0"/>
              <a:t>Sexually Transmitted Infections and Partner Notification in the CHIEDZA Trial (SIPARN)</a:t>
            </a:r>
            <a:endParaRPr lang="en-ZW" sz="2400" cap="none" dirty="0"/>
          </a:p>
        </p:txBody>
      </p:sp>
      <p:sp>
        <p:nvSpPr>
          <p:cNvPr id="1048678" name="Subtitle 2"/>
          <p:cNvSpPr>
            <a:spLocks noGrp="1"/>
          </p:cNvSpPr>
          <p:nvPr>
            <p:ph type="subTitle" idx="1"/>
          </p:nvPr>
        </p:nvSpPr>
        <p:spPr>
          <a:xfrm>
            <a:off x="3719736" y="4581128"/>
            <a:ext cx="8233420" cy="1865376"/>
          </a:xfrm>
        </p:spPr>
        <p:txBody>
          <a:bodyPr>
            <a:normAutofit fontScale="95000"/>
          </a:bodyPr>
          <a:lstStyle/>
          <a:p>
            <a:r>
              <a:rPr lang="en-US" dirty="0" smtClean="0"/>
              <a:t>Valentine </a:t>
            </a:r>
            <a:r>
              <a:rPr lang="en-US" dirty="0" err="1" smtClean="0"/>
              <a:t>T.Bamu</a:t>
            </a:r>
            <a:endParaRPr lang="en-US" dirty="0" smtClean="0"/>
          </a:p>
          <a:p>
            <a:r>
              <a:rPr lang="en-US" dirty="0" smtClean="0"/>
              <a:t>Victor I. Kaisi</a:t>
            </a:r>
          </a:p>
          <a:p>
            <a:r>
              <a:rPr lang="en-US" dirty="0" smtClean="0"/>
              <a:t>Laura P Kafata.</a:t>
            </a:r>
            <a:endParaRPr lang="en-US" dirty="0"/>
          </a:p>
          <a:p>
            <a:r>
              <a:rPr lang="en-US" dirty="0"/>
              <a:t>Esnath J. Meza</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82ABE-2424-4B81-BAF8-03F3C67A5A38}"/>
              </a:ext>
            </a:extLst>
          </p:cNvPr>
          <p:cNvSpPr>
            <a:spLocks noGrp="1"/>
          </p:cNvSpPr>
          <p:nvPr>
            <p:ph type="title"/>
          </p:nvPr>
        </p:nvSpPr>
        <p:spPr>
          <a:xfrm>
            <a:off x="1141413" y="618518"/>
            <a:ext cx="9905998" cy="1298314"/>
          </a:xfrm>
        </p:spPr>
        <p:txBody>
          <a:bodyPr/>
          <a:lstStyle/>
          <a:p>
            <a:r>
              <a:rPr lang="en-AU" dirty="0">
                <a:ea typeface="Calibri" panose="020F0502020204030204" pitchFamily="34" charset="0"/>
                <a:cs typeface="Times New Roman" panose="02020603050405020304" pitchFamily="18" charset="0"/>
              </a:rPr>
              <a:t>Immediate recommendations</a:t>
            </a:r>
            <a:r>
              <a:rPr lang="en-ZW" dirty="0">
                <a:latin typeface="Calibri" panose="020F0502020204030204" pitchFamily="34" charset="0"/>
                <a:ea typeface="Calibri" panose="020F0502020204030204" pitchFamily="34" charset="0"/>
                <a:cs typeface="Times New Roman" panose="02020603050405020304" pitchFamily="18" charset="0"/>
              </a:rPr>
              <a:t/>
            </a:r>
            <a:br>
              <a:rPr lang="en-ZW" dirty="0">
                <a:latin typeface="Calibri" panose="020F0502020204030204" pitchFamily="34" charset="0"/>
                <a:ea typeface="Calibri" panose="020F0502020204030204" pitchFamily="34" charset="0"/>
                <a:cs typeface="Times New Roman" panose="02020603050405020304" pitchFamily="18" charset="0"/>
              </a:rPr>
            </a:br>
            <a:r>
              <a:rPr lang="en-US" dirty="0"/>
              <a:t> </a:t>
            </a:r>
            <a:endParaRPr lang="en-ZW" dirty="0"/>
          </a:p>
        </p:txBody>
      </p:sp>
      <p:sp>
        <p:nvSpPr>
          <p:cNvPr id="3" name="Content Placeholder 2">
            <a:extLst>
              <a:ext uri="{FF2B5EF4-FFF2-40B4-BE49-F238E27FC236}">
                <a16:creationId xmlns:a16="http://schemas.microsoft.com/office/drawing/2014/main" id="{0B5E20AD-CE99-4A35-9297-070AF302C285}"/>
              </a:ext>
            </a:extLst>
          </p:cNvPr>
          <p:cNvSpPr>
            <a:spLocks noGrp="1"/>
          </p:cNvSpPr>
          <p:nvPr>
            <p:ph sz="quarter" idx="13"/>
          </p:nvPr>
        </p:nvSpPr>
        <p:spPr>
          <a:xfrm>
            <a:off x="2495600" y="2132856"/>
            <a:ext cx="8136904" cy="3888432"/>
          </a:xfrm>
        </p:spPr>
        <p:txBody>
          <a:bodyPr>
            <a:normAutofit/>
          </a:bodyPr>
          <a:lstStyle/>
          <a:p>
            <a:pPr marL="342900" lvl="0" indent="-342900">
              <a:buFont typeface="Symbol" panose="05050102010706020507" pitchFamily="18" charset="2"/>
              <a:buChar char=""/>
            </a:pPr>
            <a:r>
              <a:rPr lang="en-AU" sz="2400" dirty="0">
                <a:solidFill>
                  <a:schemeClr val="tx1"/>
                </a:solidFill>
                <a:effectLst/>
                <a:ea typeface="Calibri" panose="020F0502020204030204" pitchFamily="34" charset="0"/>
                <a:cs typeface="Times New Roman" panose="02020603050405020304" pitchFamily="18" charset="0"/>
              </a:rPr>
              <a:t>That providers </a:t>
            </a:r>
            <a:r>
              <a:rPr lang="en-AU" sz="2400" b="1" dirty="0">
                <a:solidFill>
                  <a:schemeClr val="tx1"/>
                </a:solidFill>
                <a:effectLst/>
                <a:ea typeface="Calibri" panose="020F0502020204030204" pitchFamily="34" charset="0"/>
                <a:cs typeface="Times New Roman" panose="02020603050405020304" pitchFamily="18" charset="0"/>
              </a:rPr>
              <a:t>acknowledge the challenges </a:t>
            </a:r>
            <a:r>
              <a:rPr lang="en-AU" sz="2400" dirty="0">
                <a:solidFill>
                  <a:schemeClr val="tx1"/>
                </a:solidFill>
                <a:effectLst/>
                <a:ea typeface="Calibri" panose="020F0502020204030204" pitchFamily="34" charset="0"/>
                <a:cs typeface="Times New Roman" panose="02020603050405020304" pitchFamily="18" charset="0"/>
              </a:rPr>
              <a:t>in partner notification for young people to provide more empathetic and practical counselling to guide them through the process</a:t>
            </a:r>
          </a:p>
          <a:p>
            <a:pPr marL="342900" lvl="0" indent="-342900">
              <a:buFont typeface="Symbol" panose="05050102010706020507" pitchFamily="18" charset="2"/>
              <a:buChar char=""/>
            </a:pPr>
            <a:endParaRPr lang="en-ZW" sz="2400" dirty="0">
              <a:solidFill>
                <a:schemeClr val="tx1"/>
              </a:solidFill>
              <a:effectLst/>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AU" sz="2400" dirty="0">
                <a:solidFill>
                  <a:schemeClr val="tx1"/>
                </a:solidFill>
                <a:effectLst/>
                <a:ea typeface="Calibri" panose="020F0502020204030204" pitchFamily="34" charset="0"/>
                <a:cs typeface="Times New Roman" panose="02020603050405020304" pitchFamily="18" charset="0"/>
              </a:rPr>
              <a:t>Develop an </a:t>
            </a:r>
            <a:r>
              <a:rPr lang="en-AU" sz="2400" b="1" dirty="0">
                <a:solidFill>
                  <a:schemeClr val="tx1"/>
                </a:solidFill>
                <a:effectLst/>
                <a:ea typeface="Calibri" panose="020F0502020204030204" pitchFamily="34" charset="0"/>
                <a:cs typeface="Times New Roman" panose="02020603050405020304" pitchFamily="18" charset="0"/>
              </a:rPr>
              <a:t>enhanced counselling approach </a:t>
            </a:r>
            <a:r>
              <a:rPr lang="en-AU" sz="2400" dirty="0">
                <a:solidFill>
                  <a:schemeClr val="tx1"/>
                </a:solidFill>
                <a:effectLst/>
                <a:ea typeface="Calibri" panose="020F0502020204030204" pitchFamily="34" charset="0"/>
                <a:cs typeface="Times New Roman" panose="02020603050405020304" pitchFamily="18" charset="0"/>
              </a:rPr>
              <a:t>for counsellors to use to support each stage of the process, including providing information for the partners</a:t>
            </a:r>
            <a:endParaRPr lang="en-ZW" sz="2400" dirty="0">
              <a:solidFill>
                <a:schemeClr val="tx1"/>
              </a:solidFill>
              <a:effectLst/>
              <a:ea typeface="Calibri" panose="020F0502020204030204" pitchFamily="34" charset="0"/>
              <a:cs typeface="Times New Roman" panose="02020603050405020304" pitchFamily="18" charset="0"/>
            </a:endParaRPr>
          </a:p>
          <a:p>
            <a:pPr marL="0" indent="0">
              <a:buNone/>
            </a:pPr>
            <a:endParaRPr lang="en-ZW" dirty="0">
              <a:effectLst/>
              <a:latin typeface="Calibri" panose="020F0502020204030204" pitchFamily="34" charset="0"/>
              <a:ea typeface="Calibri" panose="020F0502020204030204" pitchFamily="34" charset="0"/>
              <a:cs typeface="Times New Roman" panose="02020603050405020304" pitchFamily="18" charset="0"/>
            </a:endParaRPr>
          </a:p>
          <a:p>
            <a:endParaRPr lang="en-ZW" dirty="0"/>
          </a:p>
        </p:txBody>
      </p:sp>
    </p:spTree>
    <p:extLst>
      <p:ext uri="{BB962C8B-B14F-4D97-AF65-F5344CB8AC3E}">
        <p14:creationId xmlns:p14="http://schemas.microsoft.com/office/powerpoint/2010/main" val="21810317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98EE1-BB1F-4F65-AAC1-22698ACE7947}"/>
              </a:ext>
            </a:extLst>
          </p:cNvPr>
          <p:cNvSpPr>
            <a:spLocks noGrp="1"/>
          </p:cNvSpPr>
          <p:nvPr>
            <p:ph type="title"/>
          </p:nvPr>
        </p:nvSpPr>
        <p:spPr>
          <a:xfrm>
            <a:off x="1141413" y="618518"/>
            <a:ext cx="9905998" cy="938274"/>
          </a:xfrm>
        </p:spPr>
        <p:txBody>
          <a:bodyPr/>
          <a:lstStyle/>
          <a:p>
            <a:r>
              <a:rPr lang="en-AU" dirty="0">
                <a:ea typeface="Calibri" panose="020F0502020204030204" pitchFamily="34" charset="0"/>
                <a:cs typeface="Times New Roman" panose="02020603050405020304" pitchFamily="18" charset="0"/>
              </a:rPr>
              <a:t>Medium-term recommendations</a:t>
            </a:r>
            <a:endParaRPr lang="en-ZW" dirty="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F9B8B46-B0AA-4520-8756-22D666382EC0}"/>
              </a:ext>
            </a:extLst>
          </p:cNvPr>
          <p:cNvSpPr>
            <a:spLocks noGrp="1"/>
          </p:cNvSpPr>
          <p:nvPr>
            <p:ph sz="quarter" idx="13"/>
          </p:nvPr>
        </p:nvSpPr>
        <p:spPr>
          <a:xfrm>
            <a:off x="2135560" y="2190745"/>
            <a:ext cx="5040560" cy="3203962"/>
          </a:xfrm>
        </p:spPr>
        <p:txBody>
          <a:bodyPr>
            <a:normAutofit/>
          </a:bodyPr>
          <a:lstStyle/>
          <a:p>
            <a:pPr>
              <a:buFont typeface="Arial" panose="020B0604020202020204" pitchFamily="34" charset="0"/>
              <a:buChar char="•"/>
            </a:pPr>
            <a:r>
              <a:rPr lang="en-ZW" sz="2400" dirty="0">
                <a:solidFill>
                  <a:schemeClr val="tx1"/>
                </a:solidFill>
              </a:rPr>
              <a:t>Adapt the partner notification process to better support young people</a:t>
            </a:r>
          </a:p>
          <a:p>
            <a:pPr marL="0" indent="0">
              <a:buNone/>
            </a:pPr>
            <a:endParaRPr lang="en-ZW" sz="2400" dirty="0">
              <a:solidFill>
                <a:schemeClr val="tx1"/>
              </a:solidFill>
            </a:endParaRPr>
          </a:p>
          <a:p>
            <a:pPr>
              <a:buFont typeface="Arial" panose="020B0604020202020204" pitchFamily="34" charset="0"/>
              <a:buChar char="•"/>
            </a:pPr>
            <a:r>
              <a:rPr lang="en-ZW" sz="2400" dirty="0">
                <a:solidFill>
                  <a:schemeClr val="tx1"/>
                </a:solidFill>
              </a:rPr>
              <a:t>Including, developing </a:t>
            </a:r>
            <a:r>
              <a:rPr lang="en-ZW" sz="2400" b="1" dirty="0">
                <a:solidFill>
                  <a:schemeClr val="tx1"/>
                </a:solidFill>
              </a:rPr>
              <a:t>provider-supported options </a:t>
            </a:r>
            <a:r>
              <a:rPr lang="en-ZW" sz="2400" dirty="0">
                <a:solidFill>
                  <a:schemeClr val="tx1"/>
                </a:solidFill>
              </a:rPr>
              <a:t>for partner notification</a:t>
            </a:r>
          </a:p>
        </p:txBody>
      </p:sp>
      <p:sp>
        <p:nvSpPr>
          <p:cNvPr id="4" name="TextBox 3">
            <a:extLst>
              <a:ext uri="{FF2B5EF4-FFF2-40B4-BE49-F238E27FC236}">
                <a16:creationId xmlns:a16="http://schemas.microsoft.com/office/drawing/2014/main" id="{89B2DF39-AE03-664A-9012-9418EB327516}"/>
              </a:ext>
            </a:extLst>
          </p:cNvPr>
          <p:cNvSpPr txBox="1"/>
          <p:nvPr/>
        </p:nvSpPr>
        <p:spPr>
          <a:xfrm>
            <a:off x="7968209" y="1916832"/>
            <a:ext cx="3960439" cy="3477875"/>
          </a:xfrm>
          <a:prstGeom prst="rect">
            <a:avLst/>
          </a:prstGeom>
          <a:noFill/>
        </p:spPr>
        <p:txBody>
          <a:bodyPr wrap="square" rtlCol="0">
            <a:spAutoFit/>
          </a:bodyPr>
          <a:lstStyle/>
          <a:p>
            <a:r>
              <a:rPr lang="en-AU" sz="2000" i="1" dirty="0">
                <a:ea typeface="Calibri" panose="020F0502020204030204" pitchFamily="34" charset="0"/>
                <a:cs typeface="Calibri" panose="020F0502020204030204" pitchFamily="34" charset="0"/>
              </a:rPr>
              <a:t>l think CHIEDZA must write all the detailed information on the slip. Like they did with me; they told me exactly what STIs are and emphasized getting treated. So, l think, the slip should also be written like that so that l don’t have to explain so much to him</a:t>
            </a:r>
            <a:endParaRPr lang="en-AU" sz="2000" dirty="0">
              <a:ea typeface="Calibri" panose="020F0502020204030204" pitchFamily="34" charset="0"/>
              <a:cs typeface="Times New Roman" panose="02020603050405020304" pitchFamily="18" charset="0"/>
            </a:endParaRPr>
          </a:p>
          <a:p>
            <a:endParaRPr lang="en-AU" sz="2000" dirty="0">
              <a:ea typeface="Calibri" panose="020F0502020204030204" pitchFamily="34" charset="0"/>
              <a:cs typeface="Times New Roman" panose="02020603050405020304" pitchFamily="18" charset="0"/>
            </a:endParaRPr>
          </a:p>
          <a:p>
            <a:pPr algn="r"/>
            <a:r>
              <a:rPr lang="en-AU" sz="1600" dirty="0">
                <a:ea typeface="Calibri" panose="020F0502020204030204" pitchFamily="34" charset="0"/>
                <a:cs typeface="Calibri" panose="020F0502020204030204" pitchFamily="34" charset="0"/>
              </a:rPr>
              <a:t>(ID14- 24-year-old female)</a:t>
            </a:r>
          </a:p>
        </p:txBody>
      </p:sp>
    </p:spTree>
    <p:extLst>
      <p:ext uri="{BB962C8B-B14F-4D97-AF65-F5344CB8AC3E}">
        <p14:creationId xmlns:p14="http://schemas.microsoft.com/office/powerpoint/2010/main" val="25186442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7A55B-F79D-4D33-A020-801873F5AABB}"/>
              </a:ext>
            </a:extLst>
          </p:cNvPr>
          <p:cNvSpPr>
            <a:spLocks noGrp="1"/>
          </p:cNvSpPr>
          <p:nvPr>
            <p:ph type="title"/>
          </p:nvPr>
        </p:nvSpPr>
        <p:spPr/>
        <p:txBody>
          <a:bodyPr/>
          <a:lstStyle/>
          <a:p>
            <a:r>
              <a:rPr lang="en-US" dirty="0"/>
              <a:t>Conclusion </a:t>
            </a:r>
            <a:endParaRPr lang="en-ZW" dirty="0"/>
          </a:p>
        </p:txBody>
      </p:sp>
      <p:sp>
        <p:nvSpPr>
          <p:cNvPr id="3" name="Content Placeholder 2">
            <a:extLst>
              <a:ext uri="{FF2B5EF4-FFF2-40B4-BE49-F238E27FC236}">
                <a16:creationId xmlns:a16="http://schemas.microsoft.com/office/drawing/2014/main" id="{E53FED84-1E74-4B00-B5F1-F9ACACBA0042}"/>
              </a:ext>
            </a:extLst>
          </p:cNvPr>
          <p:cNvSpPr>
            <a:spLocks noGrp="1"/>
          </p:cNvSpPr>
          <p:nvPr>
            <p:ph sz="quarter" idx="13"/>
          </p:nvPr>
        </p:nvSpPr>
        <p:spPr>
          <a:xfrm>
            <a:off x="1927547" y="1700808"/>
            <a:ext cx="9577064" cy="3964446"/>
          </a:xfrm>
        </p:spPr>
        <p:txBody>
          <a:bodyPr>
            <a:noAutofit/>
          </a:bodyPr>
          <a:lstStyle/>
          <a:p>
            <a:pPr>
              <a:buFont typeface="Arial" panose="020B0604020202020204" pitchFamily="34" charset="0"/>
              <a:buChar char="•"/>
            </a:pPr>
            <a:r>
              <a:rPr lang="en-ZW" sz="2000" dirty="0">
                <a:solidFill>
                  <a:schemeClr val="tx1"/>
                </a:solidFill>
              </a:rPr>
              <a:t>This research has demonstrated…</a:t>
            </a:r>
          </a:p>
          <a:p>
            <a:pPr>
              <a:buFont typeface="Arial" panose="020B0604020202020204" pitchFamily="34" charset="0"/>
              <a:buChar char="•"/>
            </a:pPr>
            <a:endParaRPr lang="en-ZW" sz="2000" dirty="0">
              <a:solidFill>
                <a:schemeClr val="tx1"/>
              </a:solidFill>
            </a:endParaRPr>
          </a:p>
          <a:p>
            <a:pPr>
              <a:buFont typeface="Arial" panose="020B0604020202020204" pitchFamily="34" charset="0"/>
              <a:buChar char="•"/>
            </a:pPr>
            <a:r>
              <a:rPr lang="en-ZW" sz="2000" dirty="0">
                <a:solidFill>
                  <a:schemeClr val="tx1"/>
                </a:solidFill>
              </a:rPr>
              <a:t>Young people care about their sexual health and the sexual health of their partners</a:t>
            </a:r>
          </a:p>
          <a:p>
            <a:pPr>
              <a:buFont typeface="Arial" panose="020B0604020202020204" pitchFamily="34" charset="0"/>
              <a:buChar char="•"/>
            </a:pPr>
            <a:endParaRPr lang="en-ZW" sz="2000" dirty="0">
              <a:solidFill>
                <a:schemeClr val="tx1"/>
              </a:solidFill>
            </a:endParaRPr>
          </a:p>
          <a:p>
            <a:pPr>
              <a:buFont typeface="Arial" panose="020B0604020202020204" pitchFamily="34" charset="0"/>
              <a:buChar char="•"/>
            </a:pPr>
            <a:r>
              <a:rPr lang="en-ZW" sz="2000" dirty="0">
                <a:solidFill>
                  <a:schemeClr val="tx1"/>
                </a:solidFill>
              </a:rPr>
              <a:t>BUT they feel under-equipped to navigate partner notification</a:t>
            </a:r>
          </a:p>
          <a:p>
            <a:pPr>
              <a:buFont typeface="Arial" panose="020B0604020202020204" pitchFamily="34" charset="0"/>
              <a:buChar char="•"/>
            </a:pPr>
            <a:endParaRPr lang="en-ZW" sz="2000" dirty="0">
              <a:solidFill>
                <a:schemeClr val="tx1"/>
              </a:solidFill>
            </a:endParaRPr>
          </a:p>
          <a:p>
            <a:pPr>
              <a:buFont typeface="Arial" panose="020B0604020202020204" pitchFamily="34" charset="0"/>
              <a:buChar char="•"/>
            </a:pPr>
            <a:r>
              <a:rPr lang="en-ZW" sz="2000" dirty="0">
                <a:solidFill>
                  <a:schemeClr val="tx1"/>
                </a:solidFill>
              </a:rPr>
              <a:t>Young people are aware of the social, emotional, and physical risks in their own relationships</a:t>
            </a:r>
          </a:p>
          <a:p>
            <a:pPr>
              <a:buFont typeface="Arial" panose="020B0604020202020204" pitchFamily="34" charset="0"/>
              <a:buChar char="•"/>
            </a:pPr>
            <a:endParaRPr lang="en-ZW" sz="2000" dirty="0">
              <a:solidFill>
                <a:schemeClr val="tx1"/>
              </a:solidFill>
            </a:endParaRPr>
          </a:p>
          <a:p>
            <a:pPr>
              <a:buFont typeface="Arial" panose="020B0604020202020204" pitchFamily="34" charset="0"/>
              <a:buChar char="•"/>
            </a:pPr>
            <a:r>
              <a:rPr lang="en-ZW" sz="2000" dirty="0">
                <a:solidFill>
                  <a:schemeClr val="tx1"/>
                </a:solidFill>
              </a:rPr>
              <a:t>Tailor counselling to the their individual situation, and support them to manage their health and relationships</a:t>
            </a:r>
          </a:p>
        </p:txBody>
      </p:sp>
    </p:spTree>
    <p:extLst>
      <p:ext uri="{BB962C8B-B14F-4D97-AF65-F5344CB8AC3E}">
        <p14:creationId xmlns:p14="http://schemas.microsoft.com/office/powerpoint/2010/main" val="1864545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1FF26-F91A-4FFF-9FE9-1BEBDDF0E4E7}"/>
              </a:ext>
            </a:extLst>
          </p:cNvPr>
          <p:cNvSpPr>
            <a:spLocks noGrp="1"/>
          </p:cNvSpPr>
          <p:nvPr>
            <p:ph type="title"/>
          </p:nvPr>
        </p:nvSpPr>
        <p:spPr>
          <a:xfrm>
            <a:off x="2927648" y="764704"/>
            <a:ext cx="8047754" cy="1548408"/>
          </a:xfrm>
        </p:spPr>
        <p:txBody>
          <a:bodyPr>
            <a:normAutofit fontScale="90000"/>
          </a:bodyPr>
          <a:lstStyle/>
          <a:p>
            <a:r>
              <a:rPr lang="en-US" sz="2700" b="1" dirty="0"/>
              <a:t>Acknowledgements</a:t>
            </a:r>
            <a:r>
              <a:rPr lang="en-US" sz="2700" dirty="0"/>
              <a:t/>
            </a:r>
            <a:br>
              <a:rPr lang="en-US" sz="2700" dirty="0"/>
            </a:br>
            <a:r>
              <a:rPr lang="en-US" sz="2700" dirty="0"/>
              <a:t/>
            </a:r>
            <a:br>
              <a:rPr lang="en-US" sz="2700" dirty="0"/>
            </a:br>
            <a:r>
              <a:rPr lang="en-US" sz="2700" dirty="0"/>
              <a:t>Thank you to all the young people for  their courage and generosity in sharing their experiences with us. </a:t>
            </a:r>
            <a:br>
              <a:rPr lang="en-US" sz="2700" dirty="0"/>
            </a:br>
            <a:r>
              <a:rPr lang="en-US" sz="2700" dirty="0"/>
              <a:t/>
            </a:r>
            <a:br>
              <a:rPr lang="en-US" sz="2700" dirty="0"/>
            </a:br>
            <a:r>
              <a:rPr lang="en-US" sz="2700" dirty="0"/>
              <a:t>Thank you to the YRA funders (</a:t>
            </a:r>
            <a:r>
              <a:rPr lang="en-US" sz="2700" dirty="0" err="1"/>
              <a:t>Wellcome</a:t>
            </a:r>
            <a:r>
              <a:rPr lang="en-US" sz="2700" dirty="0"/>
              <a:t> Trust), our mentors and supervisors (</a:t>
            </a:r>
            <a:r>
              <a:rPr lang="en-US" sz="2700" dirty="0" err="1"/>
              <a:t>Ms</a:t>
            </a:r>
            <a:r>
              <a:rPr lang="en-US" sz="2700" dirty="0"/>
              <a:t> Ethel Dauya, Dr Sarah Bernays and Dr Joni Lariat)</a:t>
            </a:r>
            <a:br>
              <a:rPr lang="en-US" sz="2700" dirty="0"/>
            </a:br>
            <a:r>
              <a:rPr lang="en-US" dirty="0"/>
              <a:t/>
            </a:r>
            <a:br>
              <a:rPr lang="en-US" dirty="0"/>
            </a:br>
            <a:r>
              <a:rPr lang="en-US" dirty="0"/>
              <a:t>Thank you for listening, </a:t>
            </a:r>
            <a:br>
              <a:rPr lang="en-US" dirty="0"/>
            </a:br>
            <a:r>
              <a:rPr lang="en-US" dirty="0"/>
              <a:t/>
            </a:r>
            <a:br>
              <a:rPr lang="en-US" dirty="0"/>
            </a:br>
            <a:r>
              <a:rPr lang="en-US" dirty="0"/>
              <a:t>           </a:t>
            </a:r>
            <a:endParaRPr lang="en-ZW" dirty="0"/>
          </a:p>
        </p:txBody>
      </p:sp>
    </p:spTree>
    <p:extLst>
      <p:ext uri="{BB962C8B-B14F-4D97-AF65-F5344CB8AC3E}">
        <p14:creationId xmlns:p14="http://schemas.microsoft.com/office/powerpoint/2010/main" val="2754104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1" name="Title 1"/>
          <p:cNvSpPr>
            <a:spLocks noGrp="1"/>
          </p:cNvSpPr>
          <p:nvPr>
            <p:ph type="title"/>
          </p:nvPr>
        </p:nvSpPr>
        <p:spPr>
          <a:xfrm>
            <a:off x="1141413" y="618518"/>
            <a:ext cx="9905998" cy="1154298"/>
          </a:xfrm>
        </p:spPr>
        <p:txBody>
          <a:bodyPr/>
          <a:lstStyle/>
          <a:p>
            <a:r>
              <a:rPr lang="en-US" dirty="0"/>
              <a:t>STIs and young people</a:t>
            </a:r>
            <a:endParaRPr lang="en-ZW" dirty="0"/>
          </a:p>
        </p:txBody>
      </p:sp>
      <p:sp>
        <p:nvSpPr>
          <p:cNvPr id="1048692" name="Content Placeholder 2"/>
          <p:cNvSpPr>
            <a:spLocks noGrp="1"/>
          </p:cNvSpPr>
          <p:nvPr>
            <p:ph sz="quarter" idx="13"/>
          </p:nvPr>
        </p:nvSpPr>
        <p:spPr>
          <a:xfrm>
            <a:off x="913774" y="1988840"/>
            <a:ext cx="10363826" cy="3600401"/>
          </a:xfrm>
        </p:spPr>
        <p:txBody>
          <a:bodyPr>
            <a:normAutofit/>
          </a:bodyPr>
          <a:lstStyle/>
          <a:p>
            <a:pPr marL="0" indent="0">
              <a:buNone/>
            </a:pPr>
            <a:endParaRPr lang="en-US" sz="2800" dirty="0"/>
          </a:p>
          <a:p>
            <a:pPr marL="0" indent="0">
              <a:buNone/>
            </a:pPr>
            <a:endParaRPr lang="en-ZW" dirty="0"/>
          </a:p>
        </p:txBody>
      </p:sp>
      <p:sp>
        <p:nvSpPr>
          <p:cNvPr id="2" name="TextBox 1">
            <a:extLst>
              <a:ext uri="{FF2B5EF4-FFF2-40B4-BE49-F238E27FC236}">
                <a16:creationId xmlns:a16="http://schemas.microsoft.com/office/drawing/2014/main" id="{1C8A33F8-5402-7E49-83FA-64984B4193EB}"/>
              </a:ext>
            </a:extLst>
          </p:cNvPr>
          <p:cNvSpPr txBox="1"/>
          <p:nvPr/>
        </p:nvSpPr>
        <p:spPr>
          <a:xfrm>
            <a:off x="1813012" y="1984326"/>
            <a:ext cx="8565976" cy="3785652"/>
          </a:xfrm>
          <a:prstGeom prst="rect">
            <a:avLst/>
          </a:prstGeom>
          <a:noFill/>
        </p:spPr>
        <p:txBody>
          <a:bodyPr wrap="square" rtlCol="0">
            <a:spAutoFit/>
          </a:bodyPr>
          <a:lstStyle/>
          <a:p>
            <a:r>
              <a:rPr lang="en-AU" sz="2000" i="1" dirty="0" smtClean="0"/>
              <a:t>STIs are infections that are spread primarily from person to person through unprotected sexual intercourse.</a:t>
            </a:r>
            <a:r>
              <a:rPr lang="en-AU" sz="2000" dirty="0"/>
              <a:t> </a:t>
            </a:r>
            <a:endParaRPr lang="en-AU" sz="2000" dirty="0" smtClean="0"/>
          </a:p>
          <a:p>
            <a:endParaRPr lang="en-AU" sz="2000" dirty="0"/>
          </a:p>
          <a:p>
            <a:endParaRPr lang="en-AU" sz="2000" dirty="0" smtClean="0"/>
          </a:p>
          <a:p>
            <a:r>
              <a:rPr lang="en-AU" sz="2000" dirty="0" smtClean="0"/>
              <a:t>Partner notification is an  </a:t>
            </a:r>
            <a:r>
              <a:rPr lang="en-AU" sz="2000" dirty="0"/>
              <a:t>important part of clinical management to interrupt chains of transmission.  </a:t>
            </a:r>
          </a:p>
          <a:p>
            <a:endParaRPr lang="en-AU" sz="2000" dirty="0" smtClean="0"/>
          </a:p>
          <a:p>
            <a:endParaRPr lang="en-AU" sz="2000" dirty="0"/>
          </a:p>
          <a:p>
            <a:endParaRPr lang="en-AU" sz="2000" dirty="0">
              <a:solidFill>
                <a:srgbClr val="FF0000"/>
              </a:solidFill>
            </a:endParaRPr>
          </a:p>
          <a:p>
            <a:r>
              <a:rPr lang="en-AU" sz="2000" dirty="0" smtClean="0"/>
              <a:t>In the CHIEDZA trial 18 % of asymptomatic clients were found with a  positive STI (</a:t>
            </a:r>
            <a:r>
              <a:rPr lang="en-AU" sz="2000" dirty="0" smtClean="0"/>
              <a:t>Chlamydia, Gonorrhoea or Trichomonas</a:t>
            </a:r>
            <a:r>
              <a:rPr lang="en-AU" sz="2000" smtClean="0"/>
              <a:t>)</a:t>
            </a:r>
            <a:r>
              <a:rPr lang="en-AU" sz="2000" smtClean="0"/>
              <a:t> </a:t>
            </a:r>
            <a:endParaRPr lang="en-AU" sz="2000" dirty="0"/>
          </a:p>
          <a:p>
            <a:endParaRPr lang="en-AU" sz="2000"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F523B-0BF2-466E-8AA8-F1EC2D7D6051}"/>
              </a:ext>
            </a:extLst>
          </p:cNvPr>
          <p:cNvSpPr>
            <a:spLocks noGrp="1"/>
          </p:cNvSpPr>
          <p:nvPr>
            <p:ph type="title"/>
          </p:nvPr>
        </p:nvSpPr>
        <p:spPr>
          <a:xfrm>
            <a:off x="1141413" y="618518"/>
            <a:ext cx="9905998" cy="794258"/>
          </a:xfrm>
        </p:spPr>
        <p:txBody>
          <a:bodyPr>
            <a:normAutofit fontScale="90000"/>
          </a:bodyPr>
          <a:lstStyle/>
          <a:p>
            <a:r>
              <a:rPr lang="en-ZW" dirty="0"/>
              <a:t>Young people’s experience of partner notification (PN)</a:t>
            </a:r>
          </a:p>
        </p:txBody>
      </p:sp>
      <p:sp>
        <p:nvSpPr>
          <p:cNvPr id="3" name="Content Placeholder 2">
            <a:extLst>
              <a:ext uri="{FF2B5EF4-FFF2-40B4-BE49-F238E27FC236}">
                <a16:creationId xmlns:a16="http://schemas.microsoft.com/office/drawing/2014/main" id="{BF1F0608-A3EC-4DBD-B54A-38A0A94265E8}"/>
              </a:ext>
            </a:extLst>
          </p:cNvPr>
          <p:cNvSpPr>
            <a:spLocks noGrp="1"/>
          </p:cNvSpPr>
          <p:nvPr>
            <p:ph sz="quarter" idx="13"/>
          </p:nvPr>
        </p:nvSpPr>
        <p:spPr>
          <a:xfrm>
            <a:off x="2334443" y="1700808"/>
            <a:ext cx="8712968" cy="5065680"/>
          </a:xfrm>
        </p:spPr>
        <p:txBody>
          <a:bodyPr>
            <a:normAutofit/>
          </a:bodyPr>
          <a:lstStyle/>
          <a:p>
            <a:pPr marL="342900" lvl="0" indent="-342900">
              <a:buFont typeface="Symbol" panose="05050102010706020507" pitchFamily="18" charset="2"/>
              <a:buChar char=""/>
            </a:pPr>
            <a:endParaRPr lang="en-AU" sz="2000" dirty="0">
              <a:solidFill>
                <a:schemeClr val="tx1"/>
              </a:solidFill>
              <a:effectLst/>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AU" sz="2000" dirty="0">
                <a:solidFill>
                  <a:schemeClr val="tx1"/>
                </a:solidFill>
                <a:effectLst/>
                <a:ea typeface="Calibri" panose="020F0502020204030204" pitchFamily="34" charset="0"/>
                <a:cs typeface="Times New Roman" panose="02020603050405020304" pitchFamily="18" charset="0"/>
              </a:rPr>
              <a:t>CHIEDZA has recognised there is a low return rate </a:t>
            </a:r>
            <a:r>
              <a:rPr lang="en-AU" sz="2000" dirty="0" smtClean="0">
                <a:solidFill>
                  <a:schemeClr val="tx1"/>
                </a:solidFill>
                <a:ea typeface="Calibri" panose="020F0502020204030204" pitchFamily="34" charset="0"/>
                <a:cs typeface="Times New Roman" panose="02020603050405020304" pitchFamily="18" charset="0"/>
              </a:rPr>
              <a:t>of partners seeking treatment after  treatment of the index patient among</a:t>
            </a:r>
            <a:r>
              <a:rPr lang="en-AU" sz="2000" dirty="0" smtClean="0">
                <a:solidFill>
                  <a:schemeClr val="tx1"/>
                </a:solidFill>
                <a:effectLst/>
                <a:ea typeface="Calibri" panose="020F0502020204030204" pitchFamily="34" charset="0"/>
                <a:cs typeface="Times New Roman" panose="02020603050405020304" pitchFamily="18" charset="0"/>
              </a:rPr>
              <a:t> </a:t>
            </a:r>
            <a:r>
              <a:rPr lang="en-AU" sz="2000" dirty="0">
                <a:solidFill>
                  <a:schemeClr val="tx1"/>
                </a:solidFill>
                <a:effectLst/>
                <a:ea typeface="Calibri" panose="020F0502020204030204" pitchFamily="34" charset="0"/>
                <a:cs typeface="Times New Roman" panose="02020603050405020304" pitchFamily="18" charset="0"/>
              </a:rPr>
              <a:t>young </a:t>
            </a:r>
            <a:r>
              <a:rPr lang="en-AU" sz="2000" dirty="0" smtClean="0">
                <a:solidFill>
                  <a:schemeClr val="tx1"/>
                </a:solidFill>
                <a:effectLst/>
                <a:ea typeface="Calibri" panose="020F0502020204030204" pitchFamily="34" charset="0"/>
                <a:cs typeface="Times New Roman" panose="02020603050405020304" pitchFamily="18" charset="0"/>
              </a:rPr>
              <a:t>people (643 slips were given to index cases  with 40 coming for treatment)</a:t>
            </a:r>
            <a:endParaRPr lang="en-AU" sz="2000" dirty="0">
              <a:solidFill>
                <a:srgbClr val="FF0000"/>
              </a:solidFill>
              <a:effectLst/>
              <a:ea typeface="Calibri" panose="020F0502020204030204" pitchFamily="34" charset="0"/>
              <a:cs typeface="Times New Roman" panose="02020603050405020304" pitchFamily="18" charset="0"/>
            </a:endParaRPr>
          </a:p>
          <a:p>
            <a:pPr lvl="0">
              <a:buFont typeface="Symbol" panose="05050102010706020507" pitchFamily="18" charset="2"/>
              <a:buChar char=""/>
            </a:pPr>
            <a:r>
              <a:rPr lang="en-AU" sz="2000" dirty="0">
                <a:solidFill>
                  <a:schemeClr val="tx1"/>
                </a:solidFill>
                <a:ea typeface="Calibri" panose="020F0502020204030204" pitchFamily="34" charset="0"/>
                <a:cs typeface="Times New Roman" panose="02020603050405020304" pitchFamily="18" charset="0"/>
              </a:rPr>
              <a:t>Conduct qualitative study to investigate why: </a:t>
            </a:r>
          </a:p>
          <a:p>
            <a:pPr marL="457200" lvl="1" indent="0">
              <a:buNone/>
            </a:pPr>
            <a:r>
              <a:rPr lang="en-AU" sz="2000" dirty="0">
                <a:solidFill>
                  <a:schemeClr val="tx1"/>
                </a:solidFill>
                <a:ea typeface="Calibri" panose="020F0502020204030204" pitchFamily="34" charset="0"/>
                <a:cs typeface="Times New Roman" panose="02020603050405020304" pitchFamily="18" charset="0"/>
              </a:rPr>
              <a:t>Study objectives:</a:t>
            </a:r>
          </a:p>
          <a:p>
            <a:pPr marL="1371600" lvl="2" indent="-457200">
              <a:buFont typeface="+mj-lt"/>
              <a:buAutoNum type="arabicPeriod"/>
            </a:pPr>
            <a:r>
              <a:rPr lang="en-AU" sz="2000" dirty="0">
                <a:solidFill>
                  <a:schemeClr val="tx1"/>
                </a:solidFill>
                <a:ea typeface="Calibri" panose="020F0502020204030204" pitchFamily="34" charset="0"/>
                <a:cs typeface="Times New Roman" panose="02020603050405020304" pitchFamily="18" charset="0"/>
              </a:rPr>
              <a:t>To </a:t>
            </a:r>
            <a:r>
              <a:rPr lang="en-AU" sz="2000" b="1" dirty="0">
                <a:solidFill>
                  <a:schemeClr val="tx1"/>
                </a:solidFill>
                <a:ea typeface="Calibri" panose="020F0502020204030204" pitchFamily="34" charset="0"/>
                <a:cs typeface="Times New Roman" panose="02020603050405020304" pitchFamily="18" charset="0"/>
              </a:rPr>
              <a:t>understand the experiences </a:t>
            </a:r>
            <a:r>
              <a:rPr lang="en-AU" sz="2000" dirty="0">
                <a:solidFill>
                  <a:schemeClr val="tx1"/>
                </a:solidFill>
                <a:ea typeface="Calibri" panose="020F0502020204030204" pitchFamily="34" charset="0"/>
                <a:cs typeface="Times New Roman" panose="02020603050405020304" pitchFamily="18" charset="0"/>
              </a:rPr>
              <a:t>of partner notification among young people receiving positive STI diagnosis</a:t>
            </a:r>
          </a:p>
          <a:p>
            <a:pPr marL="1371600" lvl="2" indent="-457200">
              <a:buFont typeface="+mj-lt"/>
              <a:buAutoNum type="arabicPeriod"/>
            </a:pPr>
            <a:r>
              <a:rPr lang="en-AU" sz="2000" dirty="0">
                <a:solidFill>
                  <a:schemeClr val="tx1"/>
                </a:solidFill>
                <a:cs typeface="Times New Roman" panose="02020603050405020304" pitchFamily="18" charset="0"/>
              </a:rPr>
              <a:t>To </a:t>
            </a:r>
            <a:r>
              <a:rPr lang="en-AU" sz="2000" b="1" dirty="0">
                <a:solidFill>
                  <a:schemeClr val="tx1"/>
                </a:solidFill>
                <a:cs typeface="Times New Roman" panose="02020603050405020304" pitchFamily="18" charset="0"/>
              </a:rPr>
              <a:t>identify barriers </a:t>
            </a:r>
            <a:r>
              <a:rPr lang="en-AU" sz="2000" dirty="0">
                <a:solidFill>
                  <a:schemeClr val="tx1"/>
                </a:solidFill>
                <a:cs typeface="Times New Roman" panose="02020603050405020304" pitchFamily="18" charset="0"/>
              </a:rPr>
              <a:t>to successful completion of the partner notification</a:t>
            </a:r>
          </a:p>
          <a:p>
            <a:pPr marL="1371600" lvl="2" indent="-457200">
              <a:buFont typeface="+mj-lt"/>
              <a:buAutoNum type="arabicPeriod"/>
            </a:pPr>
            <a:r>
              <a:rPr lang="en-AU" sz="2000" dirty="0">
                <a:solidFill>
                  <a:schemeClr val="tx1"/>
                </a:solidFill>
                <a:cs typeface="Times New Roman" panose="02020603050405020304" pitchFamily="18" charset="0"/>
              </a:rPr>
              <a:t>To </a:t>
            </a:r>
            <a:r>
              <a:rPr lang="en-AU" sz="2000" b="1" dirty="0">
                <a:solidFill>
                  <a:schemeClr val="tx1"/>
                </a:solidFill>
                <a:cs typeface="Times New Roman" panose="02020603050405020304" pitchFamily="18" charset="0"/>
              </a:rPr>
              <a:t>inform future approaches </a:t>
            </a:r>
            <a:r>
              <a:rPr lang="en-AU" sz="2000" dirty="0">
                <a:solidFill>
                  <a:schemeClr val="tx1"/>
                </a:solidFill>
                <a:cs typeface="Times New Roman" panose="02020603050405020304" pitchFamily="18" charset="0"/>
              </a:rPr>
              <a:t>to partner notification</a:t>
            </a:r>
            <a:endParaRPr lang="en-AU" sz="2000" dirty="0">
              <a:solidFill>
                <a:schemeClr val="tx1"/>
              </a:solidFill>
            </a:endParaRPr>
          </a:p>
          <a:p>
            <a:pPr marL="457200" lvl="0" indent="-457200">
              <a:buFont typeface="+mj-lt"/>
              <a:buAutoNum type="arabicPeriod"/>
            </a:pPr>
            <a:endParaRPr lang="en-ZW"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ZW" sz="2400" dirty="0"/>
          </a:p>
        </p:txBody>
      </p:sp>
    </p:spTree>
    <p:extLst>
      <p:ext uri="{BB962C8B-B14F-4D97-AF65-F5344CB8AC3E}">
        <p14:creationId xmlns:p14="http://schemas.microsoft.com/office/powerpoint/2010/main" val="25013959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09A8E903-109C-3B44-B3CC-DA9D9F69C3C4}"/>
              </a:ext>
            </a:extLst>
          </p:cNvPr>
          <p:cNvSpPr>
            <a:spLocks noGrp="1"/>
          </p:cNvSpPr>
          <p:nvPr>
            <p:ph type="title"/>
          </p:nvPr>
        </p:nvSpPr>
        <p:spPr>
          <a:xfrm>
            <a:off x="2639616" y="404664"/>
            <a:ext cx="8911687" cy="1280890"/>
          </a:xfrm>
        </p:spPr>
        <p:txBody>
          <a:bodyPr/>
          <a:lstStyle/>
          <a:p>
            <a:r>
              <a:rPr lang="en-AU" dirty="0"/>
              <a:t>Methods</a:t>
            </a:r>
            <a:r>
              <a:rPr lang="en-AU" b="1" dirty="0"/>
              <a:t/>
            </a:r>
            <a:br>
              <a:rPr lang="en-AU" b="1" dirty="0"/>
            </a:br>
            <a:endParaRPr lang="en-AU" dirty="0"/>
          </a:p>
        </p:txBody>
      </p:sp>
      <p:sp>
        <p:nvSpPr>
          <p:cNvPr id="3" name="Content Placeholder 2">
            <a:extLst>
              <a:ext uri="{FF2B5EF4-FFF2-40B4-BE49-F238E27FC236}">
                <a16:creationId xmlns:a16="http://schemas.microsoft.com/office/drawing/2014/main" id="{18469C77-0962-674D-B7BB-A4614BF05E61}"/>
              </a:ext>
            </a:extLst>
          </p:cNvPr>
          <p:cNvSpPr>
            <a:spLocks noGrp="1"/>
          </p:cNvSpPr>
          <p:nvPr>
            <p:ph idx="1"/>
          </p:nvPr>
        </p:nvSpPr>
        <p:spPr>
          <a:xfrm>
            <a:off x="1686207" y="1045109"/>
            <a:ext cx="9865096" cy="5472608"/>
          </a:xfrm>
        </p:spPr>
        <p:txBody>
          <a:bodyPr>
            <a:normAutofit/>
          </a:bodyPr>
          <a:lstStyle/>
          <a:p>
            <a:pPr marL="0" indent="0">
              <a:buNone/>
            </a:pPr>
            <a:endParaRPr lang="en-AU" dirty="0"/>
          </a:p>
          <a:p>
            <a:pPr>
              <a:buFont typeface="Symbol" panose="05050102010706020507" pitchFamily="18" charset="2"/>
              <a:buChar char=""/>
            </a:pPr>
            <a:r>
              <a:rPr lang="en-AU" sz="2000" dirty="0">
                <a:solidFill>
                  <a:schemeClr val="tx1"/>
                </a:solidFill>
                <a:ea typeface="Calibri" panose="020F0502020204030204" pitchFamily="34" charset="0"/>
                <a:cs typeface="Times New Roman" panose="02020603050405020304" pitchFamily="18" charset="0"/>
              </a:rPr>
              <a:t>Eligibility criteria</a:t>
            </a:r>
          </a:p>
          <a:p>
            <a:pPr lvl="1">
              <a:buFont typeface="Symbol" panose="05050102010706020507" pitchFamily="18" charset="2"/>
              <a:buChar char=""/>
            </a:pPr>
            <a:r>
              <a:rPr lang="en-AU" sz="1800" dirty="0">
                <a:solidFill>
                  <a:schemeClr val="tx1"/>
                </a:solidFill>
                <a:ea typeface="Calibri" panose="020F0502020204030204" pitchFamily="34" charset="0"/>
                <a:cs typeface="Times New Roman" panose="02020603050405020304" pitchFamily="18" charset="0"/>
              </a:rPr>
              <a:t>Aged 16 -24 years</a:t>
            </a:r>
          </a:p>
          <a:p>
            <a:pPr lvl="1">
              <a:buFont typeface="Symbol" panose="05050102010706020507" pitchFamily="18" charset="2"/>
              <a:buChar char=""/>
            </a:pPr>
            <a:r>
              <a:rPr lang="en-AU" sz="1800" b="1" dirty="0">
                <a:solidFill>
                  <a:schemeClr val="tx1"/>
                </a:solidFill>
                <a:ea typeface="Calibri" panose="020F0502020204030204" pitchFamily="34" charset="0"/>
                <a:cs typeface="Times New Roman" panose="02020603050405020304" pitchFamily="18" charset="0"/>
              </a:rPr>
              <a:t>Attending Harare CHIEDZA intervention clusters </a:t>
            </a:r>
            <a:r>
              <a:rPr lang="en-AU" sz="1800" dirty="0">
                <a:solidFill>
                  <a:schemeClr val="tx1"/>
                </a:solidFill>
                <a:ea typeface="Calibri" panose="020F0502020204030204" pitchFamily="34" charset="0"/>
                <a:cs typeface="Times New Roman" panose="02020603050405020304" pitchFamily="18" charset="0"/>
              </a:rPr>
              <a:t>in </a:t>
            </a:r>
            <a:r>
              <a:rPr lang="en-AU" sz="1800" dirty="0" err="1" smtClean="0">
                <a:solidFill>
                  <a:schemeClr val="tx1"/>
                </a:solidFill>
                <a:ea typeface="Calibri" panose="020F0502020204030204" pitchFamily="34" charset="0"/>
                <a:cs typeface="Times New Roman" panose="02020603050405020304" pitchFamily="18" charset="0"/>
              </a:rPr>
              <a:t>Hatcliffe</a:t>
            </a:r>
            <a:r>
              <a:rPr lang="en-AU" sz="1800" dirty="0">
                <a:solidFill>
                  <a:schemeClr val="tx1"/>
                </a:solidFill>
                <a:ea typeface="Calibri" panose="020F0502020204030204" pitchFamily="34" charset="0"/>
                <a:cs typeface="Times New Roman" panose="02020603050405020304" pitchFamily="18" charset="0"/>
              </a:rPr>
              <a:t>, </a:t>
            </a:r>
            <a:r>
              <a:rPr lang="en-AU" sz="1800" dirty="0" err="1">
                <a:solidFill>
                  <a:schemeClr val="tx1"/>
                </a:solidFill>
                <a:ea typeface="Calibri" panose="020F0502020204030204" pitchFamily="34" charset="0"/>
                <a:cs typeface="Times New Roman" panose="02020603050405020304" pitchFamily="18" charset="0"/>
              </a:rPr>
              <a:t>Tafafra</a:t>
            </a:r>
            <a:r>
              <a:rPr lang="en-AU" sz="1800" dirty="0">
                <a:solidFill>
                  <a:schemeClr val="tx1"/>
                </a:solidFill>
                <a:ea typeface="Calibri" panose="020F0502020204030204" pitchFamily="34" charset="0"/>
                <a:cs typeface="Times New Roman" panose="02020603050405020304" pitchFamily="18" charset="0"/>
              </a:rPr>
              <a:t>, Warren Park, and Budiriro</a:t>
            </a:r>
          </a:p>
          <a:p>
            <a:pPr lvl="1">
              <a:buFont typeface="Symbol" panose="05050102010706020507" pitchFamily="18" charset="2"/>
              <a:buChar char=""/>
            </a:pPr>
            <a:r>
              <a:rPr lang="en-AU" sz="1800" dirty="0">
                <a:solidFill>
                  <a:schemeClr val="tx1"/>
                </a:solidFill>
                <a:ea typeface="Calibri" panose="020F0502020204030204" pitchFamily="34" charset="0"/>
                <a:cs typeface="Times New Roman" panose="02020603050405020304" pitchFamily="18" charset="0"/>
              </a:rPr>
              <a:t>Received a positive STI diagnosis at CHIEDZA</a:t>
            </a:r>
          </a:p>
          <a:p>
            <a:pPr lvl="1">
              <a:buFont typeface="Symbol" panose="05050102010706020507" pitchFamily="18" charset="2"/>
              <a:buChar char=""/>
            </a:pPr>
            <a:r>
              <a:rPr lang="en-AU" sz="1800" dirty="0">
                <a:solidFill>
                  <a:schemeClr val="tx1"/>
                </a:solidFill>
                <a:ea typeface="Calibri" panose="020F0502020204030204" pitchFamily="34" charset="0"/>
                <a:cs typeface="Times New Roman" panose="02020603050405020304" pitchFamily="18" charset="0"/>
              </a:rPr>
              <a:t>STI treated and given partner notification slip(s within previous six months</a:t>
            </a:r>
          </a:p>
          <a:p>
            <a:pPr marL="457200" lvl="1" indent="0">
              <a:buNone/>
            </a:pPr>
            <a:endParaRPr lang="en-AU" sz="1800" dirty="0">
              <a:solidFill>
                <a:schemeClr val="tx1"/>
              </a:solidFill>
              <a:ea typeface="Calibri" panose="020F0502020204030204" pitchFamily="34" charset="0"/>
              <a:cs typeface="Times New Roman" panose="02020603050405020304" pitchFamily="18" charset="0"/>
            </a:endParaRPr>
          </a:p>
          <a:p>
            <a:pPr>
              <a:buFont typeface="Symbol" panose="05050102010706020507" pitchFamily="18" charset="2"/>
              <a:buChar char=""/>
            </a:pPr>
            <a:r>
              <a:rPr lang="en-AU" sz="2000" b="1" dirty="0">
                <a:solidFill>
                  <a:schemeClr val="tx1"/>
                </a:solidFill>
                <a:ea typeface="Calibri" panose="020F0502020204030204" pitchFamily="34" charset="0"/>
                <a:cs typeface="Times New Roman" panose="02020603050405020304" pitchFamily="18" charset="0"/>
              </a:rPr>
              <a:t>43 individual in-depth interviews </a:t>
            </a:r>
            <a:r>
              <a:rPr lang="en-AU" sz="2000" dirty="0">
                <a:solidFill>
                  <a:schemeClr val="tx1"/>
                </a:solidFill>
                <a:ea typeface="Calibri" panose="020F0502020204030204" pitchFamily="34" charset="0"/>
                <a:cs typeface="Times New Roman" panose="02020603050405020304" pitchFamily="18" charset="0"/>
              </a:rPr>
              <a:t>conducted with participants, aged 16-24 years</a:t>
            </a:r>
            <a:r>
              <a:rPr lang="en-AU" sz="2000" b="1" dirty="0">
                <a:solidFill>
                  <a:schemeClr val="tx1"/>
                </a:solidFill>
                <a:ea typeface="Calibri" panose="020F0502020204030204" pitchFamily="34" charset="0"/>
                <a:cs typeface="Times New Roman" panose="02020603050405020304" pitchFamily="18" charset="0"/>
              </a:rPr>
              <a:t>,</a:t>
            </a:r>
            <a:r>
              <a:rPr lang="en-AU" sz="2000" dirty="0">
                <a:solidFill>
                  <a:schemeClr val="tx1"/>
                </a:solidFill>
                <a:ea typeface="Calibri" panose="020F0502020204030204" pitchFamily="34" charset="0"/>
                <a:cs typeface="Times New Roman" panose="02020603050405020304" pitchFamily="18" charset="0"/>
              </a:rPr>
              <a:t> (June- August 2021)</a:t>
            </a:r>
          </a:p>
          <a:p>
            <a:pPr lvl="0">
              <a:buFont typeface="Symbol" panose="05050102010706020507" pitchFamily="18" charset="2"/>
              <a:buChar char=""/>
            </a:pPr>
            <a:endParaRPr lang="en-AU" sz="2000" b="1" dirty="0">
              <a:solidFill>
                <a:schemeClr val="tx1"/>
              </a:solidFill>
              <a:ea typeface="Calibri" panose="020F0502020204030204" pitchFamily="34" charset="0"/>
              <a:cs typeface="Times New Roman" panose="02020603050405020304" pitchFamily="18" charset="0"/>
            </a:endParaRPr>
          </a:p>
          <a:p>
            <a:pPr lvl="0">
              <a:buFont typeface="Symbol" panose="05050102010706020507" pitchFamily="18" charset="2"/>
              <a:buChar char=""/>
            </a:pPr>
            <a:r>
              <a:rPr lang="en-AU" sz="2000" b="1" dirty="0">
                <a:solidFill>
                  <a:schemeClr val="tx1"/>
                </a:solidFill>
                <a:ea typeface="Calibri" panose="020F0502020204030204" pitchFamily="34" charset="0"/>
                <a:cs typeface="Times New Roman" panose="02020603050405020304" pitchFamily="18" charset="0"/>
              </a:rPr>
              <a:t>35 (81%) females and 8 males (19%) </a:t>
            </a:r>
          </a:p>
          <a:p>
            <a:pPr lvl="0">
              <a:buFont typeface="Symbol" panose="05050102010706020507" pitchFamily="18" charset="2"/>
              <a:buChar char=""/>
            </a:pPr>
            <a:endParaRPr lang="en-ZW" sz="2000" dirty="0">
              <a:solidFill>
                <a:schemeClr val="tx1"/>
              </a:solidFill>
              <a:ea typeface="Calibri" panose="020F0502020204030204" pitchFamily="34" charset="0"/>
              <a:cs typeface="Times New Roman" panose="02020603050405020304" pitchFamily="18" charset="0"/>
            </a:endParaRPr>
          </a:p>
          <a:p>
            <a:pPr marL="0" indent="0">
              <a:buNone/>
            </a:pPr>
            <a:endParaRPr lang="en-A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6EC75-BCD3-4272-B022-76BF67DD3548}"/>
              </a:ext>
            </a:extLst>
          </p:cNvPr>
          <p:cNvSpPr>
            <a:spLocks noGrp="1"/>
          </p:cNvSpPr>
          <p:nvPr>
            <p:ph type="title"/>
          </p:nvPr>
        </p:nvSpPr>
        <p:spPr/>
        <p:txBody>
          <a:bodyPr>
            <a:normAutofit/>
          </a:bodyPr>
          <a:lstStyle/>
          <a:p>
            <a:r>
              <a:rPr lang="en-US" dirty="0"/>
              <a:t> What did we find out?</a:t>
            </a:r>
            <a:endParaRPr lang="en-ZW" dirty="0"/>
          </a:p>
        </p:txBody>
      </p:sp>
      <p:sp>
        <p:nvSpPr>
          <p:cNvPr id="5" name="Content Placeholder 2">
            <a:extLst>
              <a:ext uri="{FF2B5EF4-FFF2-40B4-BE49-F238E27FC236}">
                <a16:creationId xmlns:a16="http://schemas.microsoft.com/office/drawing/2014/main" id="{4CCD0ECD-9A9A-9F45-94EF-CC7DF4B710A5}"/>
              </a:ext>
            </a:extLst>
          </p:cNvPr>
          <p:cNvSpPr>
            <a:spLocks noGrp="1"/>
          </p:cNvSpPr>
          <p:nvPr>
            <p:ph idx="1"/>
          </p:nvPr>
        </p:nvSpPr>
        <p:spPr>
          <a:xfrm>
            <a:off x="2599535" y="2132856"/>
            <a:ext cx="8915400" cy="3777622"/>
          </a:xfrm>
        </p:spPr>
        <p:txBody>
          <a:bodyPr>
            <a:normAutofit/>
          </a:bodyPr>
          <a:lstStyle/>
          <a:p>
            <a:r>
              <a:rPr lang="en-AU" sz="2400" dirty="0">
                <a:solidFill>
                  <a:schemeClr val="tx1"/>
                </a:solidFill>
                <a:ea typeface="Calibri" panose="020F0502020204030204" pitchFamily="34" charset="0"/>
                <a:cs typeface="Times New Roman" panose="02020603050405020304" pitchFamily="18" charset="0"/>
              </a:rPr>
              <a:t> Of the </a:t>
            </a:r>
            <a:r>
              <a:rPr lang="en-AU" sz="2400" b="1" dirty="0">
                <a:solidFill>
                  <a:schemeClr val="tx1"/>
                </a:solidFill>
                <a:ea typeface="Calibri" panose="020F0502020204030204" pitchFamily="34" charset="0"/>
                <a:cs typeface="Times New Roman" panose="02020603050405020304" pitchFamily="18" charset="0"/>
              </a:rPr>
              <a:t>43 participants </a:t>
            </a:r>
            <a:r>
              <a:rPr lang="en-AU" sz="2400" dirty="0">
                <a:solidFill>
                  <a:schemeClr val="tx1"/>
                </a:solidFill>
                <a:ea typeface="Calibri" panose="020F0502020204030204" pitchFamily="34" charset="0"/>
                <a:cs typeface="Times New Roman" panose="02020603050405020304" pitchFamily="18" charset="0"/>
              </a:rPr>
              <a:t>we interviewed, </a:t>
            </a:r>
            <a:r>
              <a:rPr lang="en-AU" sz="2400" b="1" dirty="0">
                <a:solidFill>
                  <a:schemeClr val="tx1"/>
                </a:solidFill>
                <a:ea typeface="Calibri" panose="020F0502020204030204" pitchFamily="34" charset="0"/>
                <a:cs typeface="Times New Roman" panose="02020603050405020304" pitchFamily="18" charset="0"/>
              </a:rPr>
              <a:t>36 told us that they had notified their partner</a:t>
            </a:r>
          </a:p>
          <a:p>
            <a:pPr marL="0" indent="0">
              <a:buNone/>
            </a:pPr>
            <a:endParaRPr lang="en-AU" sz="2400" b="1" dirty="0">
              <a:solidFill>
                <a:schemeClr val="tx1"/>
              </a:solidFill>
              <a:ea typeface="Calibri" panose="020F0502020204030204" pitchFamily="34" charset="0"/>
              <a:cs typeface="Times New Roman" panose="02020603050405020304" pitchFamily="18" charset="0"/>
            </a:endParaRPr>
          </a:p>
          <a:p>
            <a:r>
              <a:rPr lang="en-AU" sz="2400" dirty="0">
                <a:solidFill>
                  <a:schemeClr val="tx1"/>
                </a:solidFill>
                <a:ea typeface="Calibri" panose="020F0502020204030204" pitchFamily="34" charset="0"/>
                <a:cs typeface="Times New Roman" panose="02020603050405020304" pitchFamily="18" charset="0"/>
              </a:rPr>
              <a:t>However, </a:t>
            </a:r>
            <a:r>
              <a:rPr lang="en-AU" sz="2400" b="1" dirty="0">
                <a:solidFill>
                  <a:schemeClr val="tx1"/>
                </a:solidFill>
                <a:ea typeface="Calibri" panose="020F0502020204030204" pitchFamily="34" charset="0"/>
                <a:cs typeface="Times New Roman" panose="02020603050405020304" pitchFamily="18" charset="0"/>
              </a:rPr>
              <a:t>only 10 </a:t>
            </a:r>
            <a:r>
              <a:rPr lang="en-AU" sz="2400" dirty="0">
                <a:solidFill>
                  <a:schemeClr val="tx1"/>
                </a:solidFill>
                <a:ea typeface="Calibri" panose="020F0502020204030204" pitchFamily="34" charset="0"/>
                <a:cs typeface="Times New Roman" panose="02020603050405020304" pitchFamily="18" charset="0"/>
              </a:rPr>
              <a:t>of these partners subsequently </a:t>
            </a:r>
            <a:r>
              <a:rPr lang="en-AU" sz="2400" b="1" dirty="0">
                <a:solidFill>
                  <a:schemeClr val="tx1"/>
                </a:solidFill>
                <a:ea typeface="Calibri" panose="020F0502020204030204" pitchFamily="34" charset="0"/>
                <a:cs typeface="Times New Roman" panose="02020603050405020304" pitchFamily="18" charset="0"/>
              </a:rPr>
              <a:t>attended CHIEDZA </a:t>
            </a:r>
            <a:r>
              <a:rPr lang="en-AU" sz="2400" dirty="0">
                <a:solidFill>
                  <a:schemeClr val="tx1"/>
                </a:solidFill>
                <a:ea typeface="Calibri" panose="020F0502020204030204" pitchFamily="34" charset="0"/>
                <a:cs typeface="Times New Roman" panose="02020603050405020304" pitchFamily="18" charset="0"/>
              </a:rPr>
              <a:t>for testing and treatment</a:t>
            </a:r>
          </a:p>
          <a:p>
            <a:pPr marL="0" indent="0">
              <a:buNone/>
            </a:pPr>
            <a:endParaRPr lang="en-AU" dirty="0">
              <a:solidFill>
                <a:schemeClr val="tx1"/>
              </a:solidFill>
              <a:ea typeface="Calibri" panose="020F0502020204030204" pitchFamily="34" charset="0"/>
              <a:cs typeface="Times New Roman" panose="02020603050405020304" pitchFamily="18" charset="0"/>
            </a:endParaRPr>
          </a:p>
          <a:p>
            <a:endParaRPr lang="en-AU" dirty="0">
              <a:solidFill>
                <a:schemeClr val="tx1"/>
              </a:solidFill>
              <a:ea typeface="Calibri" panose="020F0502020204030204" pitchFamily="34" charset="0"/>
              <a:cs typeface="Times New Roman" panose="02020603050405020304" pitchFamily="18" charset="0"/>
            </a:endParaRPr>
          </a:p>
          <a:p>
            <a:endParaRPr lang="en-ZW" dirty="0">
              <a:solidFill>
                <a:schemeClr val="tx1"/>
              </a:solidFill>
              <a:ea typeface="Calibri" panose="020F0502020204030204" pitchFamily="34" charset="0"/>
              <a:cs typeface="Times New Roman" panose="02020603050405020304" pitchFamily="18" charset="0"/>
            </a:endParaRPr>
          </a:p>
          <a:p>
            <a:endParaRPr lang="en-ZW" dirty="0">
              <a:solidFill>
                <a:schemeClr val="tx1"/>
              </a:solidFill>
            </a:endParaRPr>
          </a:p>
        </p:txBody>
      </p:sp>
    </p:spTree>
    <p:extLst>
      <p:ext uri="{BB962C8B-B14F-4D97-AF65-F5344CB8AC3E}">
        <p14:creationId xmlns:p14="http://schemas.microsoft.com/office/powerpoint/2010/main" val="4747884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E88B7-DE7E-468B-809D-012618FC8D24}"/>
              </a:ext>
            </a:extLst>
          </p:cNvPr>
          <p:cNvSpPr>
            <a:spLocks noGrp="1"/>
          </p:cNvSpPr>
          <p:nvPr>
            <p:ph type="title"/>
          </p:nvPr>
        </p:nvSpPr>
        <p:spPr>
          <a:xfrm>
            <a:off x="1127448" y="188640"/>
            <a:ext cx="9561511" cy="866266"/>
          </a:xfrm>
        </p:spPr>
        <p:txBody>
          <a:bodyPr>
            <a:normAutofit/>
          </a:bodyPr>
          <a:lstStyle/>
          <a:p>
            <a:r>
              <a:rPr lang="en-AU" dirty="0">
                <a:ea typeface="Calibri" panose="020F0502020204030204" pitchFamily="34" charset="0"/>
                <a:cs typeface="Times New Roman" panose="02020603050405020304" pitchFamily="18" charset="0"/>
              </a:rPr>
              <a:t>1. 'Partner’ doesn’t have a single meaning</a:t>
            </a:r>
            <a:endParaRPr lang="en-ZW" dirty="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AC183446-9896-3A4E-8470-DE51EA7B5A27}"/>
              </a:ext>
            </a:extLst>
          </p:cNvPr>
          <p:cNvSpPr txBox="1"/>
          <p:nvPr/>
        </p:nvSpPr>
        <p:spPr>
          <a:xfrm>
            <a:off x="8688288" y="1382286"/>
            <a:ext cx="3384376" cy="5078313"/>
          </a:xfrm>
          <a:prstGeom prst="rect">
            <a:avLst/>
          </a:prstGeom>
          <a:noFill/>
        </p:spPr>
        <p:txBody>
          <a:bodyPr wrap="square" rtlCol="0">
            <a:spAutoFit/>
          </a:bodyPr>
          <a:lstStyle/>
          <a:p>
            <a:pPr lvl="0"/>
            <a:r>
              <a:rPr lang="en-AU" sz="2000" i="1" dirty="0">
                <a:ea typeface="Calibri" panose="020F0502020204030204" pitchFamily="34" charset="0"/>
                <a:cs typeface="Times New Roman" panose="02020603050405020304" pitchFamily="18" charset="0"/>
              </a:rPr>
              <a:t>I can’t say partner because we were not in a serious relationship, I don’t know who to call him exactly </a:t>
            </a:r>
          </a:p>
          <a:p>
            <a:pPr lvl="0"/>
            <a:endParaRPr lang="en-AU" sz="1600" dirty="0">
              <a:ea typeface="Calibri" panose="020F0502020204030204" pitchFamily="34" charset="0"/>
              <a:cs typeface="Times New Roman" panose="02020603050405020304" pitchFamily="18" charset="0"/>
            </a:endParaRPr>
          </a:p>
          <a:p>
            <a:pPr lvl="0" algn="r"/>
            <a:r>
              <a:rPr lang="en-AU" sz="1600" dirty="0">
                <a:ea typeface="Calibri" panose="020F0502020204030204" pitchFamily="34" charset="0"/>
                <a:cs typeface="Times New Roman" panose="02020603050405020304" pitchFamily="18" charset="0"/>
              </a:rPr>
              <a:t>(IDI 30 22-year-old female)</a:t>
            </a:r>
          </a:p>
          <a:p>
            <a:pPr lvl="0"/>
            <a:endParaRPr lang="en-AU" sz="2000" dirty="0">
              <a:ea typeface="Calibri" panose="020F0502020204030204" pitchFamily="34" charset="0"/>
              <a:cs typeface="Times New Roman" panose="02020603050405020304" pitchFamily="18" charset="0"/>
            </a:endParaRPr>
          </a:p>
          <a:p>
            <a:pPr lvl="0"/>
            <a:r>
              <a:rPr lang="en-AU" sz="2000" dirty="0">
                <a:ea typeface="Calibri" panose="020F0502020204030204" pitchFamily="34" charset="0"/>
                <a:cs typeface="Times New Roman" panose="02020603050405020304" pitchFamily="18" charset="0"/>
              </a:rPr>
              <a:t>			~</a:t>
            </a:r>
          </a:p>
          <a:p>
            <a:pPr lvl="0"/>
            <a:endParaRPr lang="en-AU" sz="2000" dirty="0">
              <a:ea typeface="Calibri" panose="020F0502020204030204" pitchFamily="34" charset="0"/>
              <a:cs typeface="Times New Roman" panose="02020603050405020304" pitchFamily="18" charset="0"/>
            </a:endParaRPr>
          </a:p>
          <a:p>
            <a:pPr lvl="0"/>
            <a:r>
              <a:rPr lang="en-US" sz="2000" i="1" dirty="0"/>
              <a:t>I only gave the slip to one person. I had broken up with the other one and I really needed nothing to do with him </a:t>
            </a:r>
          </a:p>
          <a:p>
            <a:pPr lvl="0"/>
            <a:endParaRPr lang="en-US" sz="1600" dirty="0"/>
          </a:p>
          <a:p>
            <a:pPr lvl="0" algn="r"/>
            <a:r>
              <a:rPr lang="en-US" sz="1600" dirty="0"/>
              <a:t>(IDI 24-year-old-female)</a:t>
            </a:r>
            <a:endParaRPr lang="en-ZW" sz="1600" dirty="0">
              <a:ea typeface="Calibri" panose="020F0502020204030204" pitchFamily="34"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48C72AC7-B312-B341-BFF0-EFCAAC536F92}"/>
              </a:ext>
            </a:extLst>
          </p:cNvPr>
          <p:cNvSpPr>
            <a:spLocks noGrp="1"/>
          </p:cNvSpPr>
          <p:nvPr>
            <p:ph sz="quarter" idx="13"/>
          </p:nvPr>
        </p:nvSpPr>
        <p:spPr>
          <a:xfrm>
            <a:off x="1703512" y="1772816"/>
            <a:ext cx="6192688" cy="4248472"/>
          </a:xfrm>
        </p:spPr>
        <p:txBody>
          <a:bodyPr>
            <a:noAutofit/>
          </a:bodyPr>
          <a:lstStyle/>
          <a:p>
            <a:pPr>
              <a:buFont typeface="Arial" panose="020B0604020202020204" pitchFamily="34" charset="0"/>
              <a:buChar char="•"/>
            </a:pPr>
            <a:r>
              <a:rPr lang="en-AU" sz="2000" dirty="0">
                <a:solidFill>
                  <a:schemeClr val="tx1"/>
                </a:solidFill>
              </a:rPr>
              <a:t>Substantial diversity in young people’s types of relationships </a:t>
            </a:r>
          </a:p>
          <a:p>
            <a:pPr>
              <a:buFont typeface="Arial" panose="020B0604020202020204" pitchFamily="34" charset="0"/>
              <a:buChar char="•"/>
            </a:pPr>
            <a:r>
              <a:rPr lang="en-AU" sz="2000" dirty="0">
                <a:solidFill>
                  <a:schemeClr val="tx1"/>
                </a:solidFill>
              </a:rPr>
              <a:t>Influences who they consider they need to notify about their positive STI</a:t>
            </a:r>
          </a:p>
          <a:p>
            <a:pPr>
              <a:buFont typeface="Arial" panose="020B0604020202020204" pitchFamily="34" charset="0"/>
              <a:buChar char="•"/>
            </a:pPr>
            <a:endParaRPr lang="en-AU" sz="2000" dirty="0">
              <a:solidFill>
                <a:schemeClr val="tx1"/>
              </a:solidFill>
            </a:endParaRPr>
          </a:p>
          <a:p>
            <a:pPr>
              <a:buFont typeface="Arial" panose="020B0604020202020204" pitchFamily="34" charset="0"/>
              <a:buChar char="•"/>
            </a:pPr>
            <a:r>
              <a:rPr lang="en-AU" sz="2000" dirty="0">
                <a:solidFill>
                  <a:schemeClr val="tx1"/>
                </a:solidFill>
              </a:rPr>
              <a:t>Different relationship types present different risks to young people</a:t>
            </a:r>
          </a:p>
          <a:p>
            <a:pPr>
              <a:buFont typeface="Arial" panose="020B0604020202020204" pitchFamily="34" charset="0"/>
              <a:buChar char="•"/>
            </a:pPr>
            <a:r>
              <a:rPr lang="en-AU" sz="2000" dirty="0">
                <a:solidFill>
                  <a:schemeClr val="tx1"/>
                </a:solidFill>
              </a:rPr>
              <a:t>What additional support to young person need to feel safe and capable of telling a sexual partner (incl. asking is it going to be possible?)</a:t>
            </a:r>
          </a:p>
        </p:txBody>
      </p:sp>
    </p:spTree>
    <p:extLst>
      <p:ext uri="{BB962C8B-B14F-4D97-AF65-F5344CB8AC3E}">
        <p14:creationId xmlns:p14="http://schemas.microsoft.com/office/powerpoint/2010/main" val="39718386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663CE-EE83-4DB2-BDE2-E7C7E345A10D}"/>
              </a:ext>
            </a:extLst>
          </p:cNvPr>
          <p:cNvSpPr>
            <a:spLocks noGrp="1"/>
          </p:cNvSpPr>
          <p:nvPr>
            <p:ph type="title"/>
          </p:nvPr>
        </p:nvSpPr>
        <p:spPr>
          <a:xfrm>
            <a:off x="1141412" y="548680"/>
            <a:ext cx="10283179" cy="720080"/>
          </a:xfrm>
        </p:spPr>
        <p:txBody>
          <a:bodyPr>
            <a:normAutofit fontScale="90000"/>
          </a:bodyPr>
          <a:lstStyle/>
          <a:p>
            <a:r>
              <a:rPr lang="en-US" dirty="0"/>
              <a:t>2. Partner notification involves more than one step</a:t>
            </a:r>
            <a:endParaRPr lang="en-ZW" dirty="0"/>
          </a:p>
        </p:txBody>
      </p:sp>
      <p:sp>
        <p:nvSpPr>
          <p:cNvPr id="3" name="Content Placeholder 2">
            <a:extLst>
              <a:ext uri="{FF2B5EF4-FFF2-40B4-BE49-F238E27FC236}">
                <a16:creationId xmlns:a16="http://schemas.microsoft.com/office/drawing/2014/main" id="{0C481761-60D6-4F8D-8FE3-310D90892876}"/>
              </a:ext>
            </a:extLst>
          </p:cNvPr>
          <p:cNvSpPr>
            <a:spLocks noGrp="1"/>
          </p:cNvSpPr>
          <p:nvPr>
            <p:ph sz="quarter" idx="13"/>
          </p:nvPr>
        </p:nvSpPr>
        <p:spPr>
          <a:xfrm>
            <a:off x="3722536" y="1844824"/>
            <a:ext cx="7846072" cy="4320480"/>
          </a:xfrm>
        </p:spPr>
        <p:txBody>
          <a:bodyPr>
            <a:normAutofit/>
          </a:bodyPr>
          <a:lstStyle/>
          <a:p>
            <a:r>
              <a:rPr lang="en-AU" sz="2000" b="1" dirty="0">
                <a:solidFill>
                  <a:schemeClr val="tx1"/>
                </a:solidFill>
                <a:ea typeface="Calibri" panose="020F0502020204030204" pitchFamily="34" charset="0"/>
                <a:cs typeface="Times New Roman" panose="02020603050405020304" pitchFamily="18" charset="0"/>
              </a:rPr>
              <a:t>NOTIFY: </a:t>
            </a:r>
            <a:r>
              <a:rPr lang="en-AU" sz="2000" dirty="0">
                <a:solidFill>
                  <a:schemeClr val="tx1"/>
                </a:solidFill>
                <a:ea typeface="Calibri" panose="020F0502020204030204" pitchFamily="34" charset="0"/>
                <a:cs typeface="Times New Roman" panose="02020603050405020304" pitchFamily="18" charset="0"/>
              </a:rPr>
              <a:t>The i</a:t>
            </a:r>
            <a:r>
              <a:rPr lang="en-AU" sz="2000" dirty="0">
                <a:solidFill>
                  <a:schemeClr val="tx1"/>
                </a:solidFill>
                <a:effectLst/>
                <a:ea typeface="Calibri" panose="020F0502020204030204" pitchFamily="34" charset="0"/>
                <a:cs typeface="Times New Roman" panose="02020603050405020304" pitchFamily="18" charset="0"/>
              </a:rPr>
              <a:t>ndex case must start a conversation with their partner about their positive test (whilst also coming to terms with their own results)</a:t>
            </a:r>
          </a:p>
          <a:p>
            <a:endParaRPr lang="en-ZW" sz="2000" dirty="0">
              <a:solidFill>
                <a:schemeClr val="tx1"/>
              </a:solidFill>
              <a:effectLst/>
              <a:ea typeface="Calibri" panose="020F0502020204030204" pitchFamily="34" charset="0"/>
              <a:cs typeface="Times New Roman" panose="02020603050405020304" pitchFamily="18" charset="0"/>
            </a:endParaRPr>
          </a:p>
          <a:p>
            <a:r>
              <a:rPr lang="en-AU" sz="2000" b="1" dirty="0">
                <a:solidFill>
                  <a:schemeClr val="tx1"/>
                </a:solidFill>
                <a:ea typeface="Calibri" panose="020F0502020204030204" pitchFamily="34" charset="0"/>
                <a:cs typeface="Times New Roman" panose="02020603050405020304" pitchFamily="18" charset="0"/>
              </a:rPr>
              <a:t>EDUCATE: </a:t>
            </a:r>
            <a:r>
              <a:rPr lang="en-AU" sz="2000" dirty="0">
                <a:solidFill>
                  <a:schemeClr val="tx1"/>
                </a:solidFill>
                <a:ea typeface="Calibri" panose="020F0502020204030204" pitchFamily="34" charset="0"/>
                <a:cs typeface="Times New Roman" panose="02020603050405020304" pitchFamily="18" charset="0"/>
              </a:rPr>
              <a:t>They must c</a:t>
            </a:r>
            <a:r>
              <a:rPr lang="en-AU" sz="2000" dirty="0">
                <a:solidFill>
                  <a:schemeClr val="tx1"/>
                </a:solidFill>
                <a:effectLst/>
                <a:ea typeface="Calibri" panose="020F0502020204030204" pitchFamily="34" charset="0"/>
                <a:cs typeface="Times New Roman" panose="02020603050405020304" pitchFamily="18" charset="0"/>
              </a:rPr>
              <a:t>onvey information about the importance of their partner being tested and treated. Often, this information is new to the index case (they have only just learned it from CHIEDZA)</a:t>
            </a:r>
          </a:p>
          <a:p>
            <a:endParaRPr lang="en-ZW" sz="2000" dirty="0">
              <a:solidFill>
                <a:schemeClr val="tx1"/>
              </a:solidFill>
              <a:effectLst/>
              <a:ea typeface="Calibri" panose="020F0502020204030204" pitchFamily="34" charset="0"/>
              <a:cs typeface="Times New Roman" panose="02020603050405020304" pitchFamily="18" charset="0"/>
            </a:endParaRPr>
          </a:p>
          <a:p>
            <a:r>
              <a:rPr lang="en-AU" sz="2000" b="1" dirty="0">
                <a:solidFill>
                  <a:schemeClr val="tx1"/>
                </a:solidFill>
                <a:ea typeface="Calibri" panose="020F0502020204030204" pitchFamily="34" charset="0"/>
                <a:cs typeface="Times New Roman" panose="02020603050405020304" pitchFamily="18" charset="0"/>
              </a:rPr>
              <a:t>COUNSEL</a:t>
            </a:r>
            <a:r>
              <a:rPr lang="en-AU" sz="2000" b="1" dirty="0">
                <a:solidFill>
                  <a:schemeClr val="tx1"/>
                </a:solidFill>
                <a:effectLst/>
                <a:ea typeface="Calibri" panose="020F0502020204030204" pitchFamily="34" charset="0"/>
                <a:cs typeface="Times New Roman" panose="02020603050405020304" pitchFamily="18" charset="0"/>
              </a:rPr>
              <a:t>: </a:t>
            </a:r>
            <a:r>
              <a:rPr lang="en-AU" sz="2000" dirty="0">
                <a:solidFill>
                  <a:schemeClr val="tx1"/>
                </a:solidFill>
                <a:effectLst/>
                <a:ea typeface="Calibri" panose="020F0502020204030204" pitchFamily="34" charset="0"/>
                <a:cs typeface="Times New Roman" panose="02020603050405020304" pitchFamily="18" charset="0"/>
              </a:rPr>
              <a:t>They must convince their partner to attend CHIEDZA or another service</a:t>
            </a:r>
            <a:endParaRPr lang="en-ZW" sz="2000" dirty="0">
              <a:solidFill>
                <a:schemeClr val="tx1"/>
              </a:solidFill>
              <a:effectLst/>
              <a:ea typeface="Calibri" panose="020F0502020204030204" pitchFamily="34" charset="0"/>
              <a:cs typeface="Times New Roman" panose="02020603050405020304" pitchFamily="18" charset="0"/>
            </a:endParaRPr>
          </a:p>
          <a:p>
            <a:endParaRPr lang="en-ZW" dirty="0">
              <a:solidFill>
                <a:schemeClr val="tx1"/>
              </a:solidFill>
            </a:endParaRPr>
          </a:p>
        </p:txBody>
      </p:sp>
    </p:spTree>
    <p:extLst>
      <p:ext uri="{BB962C8B-B14F-4D97-AF65-F5344CB8AC3E}">
        <p14:creationId xmlns:p14="http://schemas.microsoft.com/office/powerpoint/2010/main" val="18131062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953C1D6-BCE1-0047-816E-46750CFD914A}"/>
              </a:ext>
            </a:extLst>
          </p:cNvPr>
          <p:cNvSpPr>
            <a:spLocks noGrp="1"/>
          </p:cNvSpPr>
          <p:nvPr>
            <p:ph type="title"/>
          </p:nvPr>
        </p:nvSpPr>
        <p:spPr>
          <a:xfrm>
            <a:off x="2592923" y="255890"/>
            <a:ext cx="8911687" cy="1280890"/>
          </a:xfrm>
        </p:spPr>
        <p:txBody>
          <a:bodyPr/>
          <a:lstStyle/>
          <a:p>
            <a:r>
              <a:rPr lang="en-AU" dirty="0"/>
              <a:t>Partner notification involves social, emotional, and physical risks … </a:t>
            </a:r>
          </a:p>
        </p:txBody>
      </p:sp>
      <p:sp>
        <p:nvSpPr>
          <p:cNvPr id="3" name="Content Placeholder 2">
            <a:extLst>
              <a:ext uri="{FF2B5EF4-FFF2-40B4-BE49-F238E27FC236}">
                <a16:creationId xmlns:a16="http://schemas.microsoft.com/office/drawing/2014/main" id="{C7852A58-DB6E-43CC-BFFD-7F64547A96F6}"/>
              </a:ext>
            </a:extLst>
          </p:cNvPr>
          <p:cNvSpPr>
            <a:spLocks noGrp="1"/>
          </p:cNvSpPr>
          <p:nvPr>
            <p:ph sz="half" idx="1"/>
          </p:nvPr>
        </p:nvSpPr>
        <p:spPr>
          <a:xfrm>
            <a:off x="1919536" y="2060848"/>
            <a:ext cx="4536504" cy="3672408"/>
          </a:xfrm>
        </p:spPr>
        <p:txBody>
          <a:bodyPr>
            <a:normAutofit fontScale="70000" lnSpcReduction="20000"/>
          </a:bodyPr>
          <a:lstStyle/>
          <a:p>
            <a:pPr marL="0" indent="0">
              <a:buNone/>
            </a:pPr>
            <a:endParaRPr lang="en-US" sz="3600" dirty="0">
              <a:solidFill>
                <a:schemeClr val="tx1"/>
              </a:solidFill>
            </a:endParaRPr>
          </a:p>
          <a:p>
            <a:pPr marL="0" indent="0">
              <a:buNone/>
            </a:pPr>
            <a:r>
              <a:rPr lang="en-AU" sz="3200" i="1" dirty="0">
                <a:solidFill>
                  <a:schemeClr val="tx1"/>
                </a:solidFill>
              </a:rPr>
              <a:t>Yes, l did manage to give him the slip. l knew his character, so I gave it to him </a:t>
            </a:r>
            <a:r>
              <a:rPr lang="en-AU" sz="3200" i="1" dirty="0" smtClean="0">
                <a:solidFill>
                  <a:schemeClr val="tx1"/>
                </a:solidFill>
              </a:rPr>
              <a:t>where </a:t>
            </a:r>
            <a:r>
              <a:rPr lang="en-AU" sz="3200" i="1" dirty="0">
                <a:solidFill>
                  <a:schemeClr val="tx1"/>
                </a:solidFill>
              </a:rPr>
              <a:t>l felt safe. Before l even </a:t>
            </a:r>
            <a:r>
              <a:rPr lang="en-AU" sz="3200" i="1" dirty="0" smtClean="0">
                <a:solidFill>
                  <a:schemeClr val="tx1"/>
                </a:solidFill>
              </a:rPr>
              <a:t>finished </a:t>
            </a:r>
            <a:r>
              <a:rPr lang="en-AU" sz="3200" i="1" dirty="0">
                <a:solidFill>
                  <a:schemeClr val="tx1"/>
                </a:solidFill>
              </a:rPr>
              <a:t>my story, he took off his hand from his pocket and he slapped me on the cheek</a:t>
            </a:r>
            <a:r>
              <a:rPr lang="en-AU" sz="3200" dirty="0">
                <a:solidFill>
                  <a:schemeClr val="tx1"/>
                </a:solidFill>
              </a:rPr>
              <a:t> </a:t>
            </a:r>
          </a:p>
          <a:p>
            <a:pPr marL="0" indent="0">
              <a:buNone/>
            </a:pPr>
            <a:endParaRPr lang="en-AU" sz="2900" dirty="0">
              <a:solidFill>
                <a:schemeClr val="tx1"/>
              </a:solidFill>
            </a:endParaRPr>
          </a:p>
          <a:p>
            <a:pPr marL="0" indent="0" algn="r">
              <a:buNone/>
            </a:pPr>
            <a:r>
              <a:rPr lang="en-AU" sz="2900" dirty="0">
                <a:solidFill>
                  <a:schemeClr val="tx1"/>
                </a:solidFill>
              </a:rPr>
              <a:t>(ID## 23-year-old female)</a:t>
            </a:r>
          </a:p>
          <a:p>
            <a:endParaRPr lang="en-AU" sz="2900" dirty="0"/>
          </a:p>
          <a:p>
            <a:endParaRPr lang="en-AU" dirty="0"/>
          </a:p>
          <a:p>
            <a:pPr marL="0" indent="0">
              <a:buNone/>
            </a:pPr>
            <a:endParaRPr lang="en-ZW" i="1" dirty="0">
              <a:latin typeface="Calibri" panose="020F0502020204030204" pitchFamily="34" charset="0"/>
              <a:ea typeface="Calibri" panose="020F0502020204030204" pitchFamily="34" charset="0"/>
              <a:cs typeface="Times New Roman" panose="02020603050405020304" pitchFamily="18" charset="0"/>
            </a:endParaRPr>
          </a:p>
          <a:p>
            <a:endParaRPr lang="en-ZW" dirty="0"/>
          </a:p>
        </p:txBody>
      </p:sp>
      <p:sp>
        <p:nvSpPr>
          <p:cNvPr id="5" name="Content Placeholder 4">
            <a:extLst>
              <a:ext uri="{FF2B5EF4-FFF2-40B4-BE49-F238E27FC236}">
                <a16:creationId xmlns:a16="http://schemas.microsoft.com/office/drawing/2014/main" id="{A3C7011F-4F27-BD4A-83CB-5D53748FF69E}"/>
              </a:ext>
            </a:extLst>
          </p:cNvPr>
          <p:cNvSpPr>
            <a:spLocks noGrp="1"/>
          </p:cNvSpPr>
          <p:nvPr>
            <p:ph sz="half" idx="2"/>
          </p:nvPr>
        </p:nvSpPr>
        <p:spPr>
          <a:xfrm>
            <a:off x="6816080" y="1783676"/>
            <a:ext cx="5228829" cy="5106006"/>
          </a:xfrm>
        </p:spPr>
        <p:txBody>
          <a:bodyPr>
            <a:normAutofit fontScale="70000" lnSpcReduction="20000"/>
          </a:bodyPr>
          <a:lstStyle/>
          <a:p>
            <a:pPr marL="0" indent="0">
              <a:buNone/>
            </a:pPr>
            <a:r>
              <a:rPr lang="en-US" sz="3100" i="1" dirty="0">
                <a:solidFill>
                  <a:schemeClr val="tx1"/>
                </a:solidFill>
              </a:rPr>
              <a:t>I thought of telling him but … the mood he was in that day made me think twice. I knew he was going to put all the blame on me and break up with me, so I remained quiet </a:t>
            </a:r>
          </a:p>
          <a:p>
            <a:pPr marL="0" indent="0">
              <a:buNone/>
            </a:pPr>
            <a:endParaRPr lang="en-US" sz="2900" i="1" dirty="0">
              <a:solidFill>
                <a:schemeClr val="tx1"/>
              </a:solidFill>
            </a:endParaRPr>
          </a:p>
          <a:p>
            <a:pPr marL="0" indent="0" algn="r">
              <a:buNone/>
            </a:pPr>
            <a:r>
              <a:rPr lang="en-AU" sz="2600" dirty="0">
                <a:solidFill>
                  <a:schemeClr val="tx1"/>
                </a:solidFill>
              </a:rPr>
              <a:t>(IDI 41 20-year-old female)</a:t>
            </a:r>
          </a:p>
          <a:p>
            <a:pPr marL="0" indent="0">
              <a:buNone/>
            </a:pPr>
            <a:endParaRPr lang="en-AU" sz="2600" i="1" dirty="0">
              <a:solidFill>
                <a:schemeClr val="tx1"/>
              </a:solidFill>
              <a:ea typeface="Calibri" panose="020F0502020204030204" pitchFamily="34" charset="0"/>
              <a:cs typeface="Calibri" panose="020F0502020204030204" pitchFamily="34" charset="0"/>
            </a:endParaRPr>
          </a:p>
          <a:p>
            <a:pPr marL="0" indent="0">
              <a:buNone/>
            </a:pPr>
            <a:endParaRPr lang="en-AU" sz="2600" i="1" dirty="0">
              <a:solidFill>
                <a:schemeClr val="tx1"/>
              </a:solidFill>
              <a:ea typeface="Calibri" panose="020F0502020204030204" pitchFamily="34" charset="0"/>
              <a:cs typeface="Calibri" panose="020F0502020204030204" pitchFamily="34" charset="0"/>
            </a:endParaRPr>
          </a:p>
          <a:p>
            <a:pPr marL="0" indent="0">
              <a:buNone/>
            </a:pPr>
            <a:r>
              <a:rPr lang="en-AU" sz="3200" i="1" dirty="0">
                <a:solidFill>
                  <a:schemeClr val="tx1"/>
                </a:solidFill>
              </a:rPr>
              <a:t>Which way is better? Keep my relationship but I will get re-infected or just tell him even if we break-up?</a:t>
            </a:r>
            <a:r>
              <a:rPr lang="en-AU" sz="3200" dirty="0">
                <a:solidFill>
                  <a:schemeClr val="tx1"/>
                </a:solidFill>
              </a:rPr>
              <a:t> </a:t>
            </a:r>
          </a:p>
          <a:p>
            <a:pPr marL="0" indent="0">
              <a:buNone/>
            </a:pPr>
            <a:endParaRPr lang="en-AU" sz="1700" dirty="0">
              <a:solidFill>
                <a:schemeClr val="tx1"/>
              </a:solidFill>
            </a:endParaRPr>
          </a:p>
          <a:p>
            <a:pPr marL="0" indent="0" algn="r">
              <a:buNone/>
            </a:pPr>
            <a:r>
              <a:rPr lang="en-AU" sz="2600" dirty="0">
                <a:solidFill>
                  <a:schemeClr val="tx1"/>
                </a:solidFill>
              </a:rPr>
              <a:t>(IDI 41 20-year-old female)</a:t>
            </a:r>
          </a:p>
          <a:p>
            <a:pPr marL="0" indent="0">
              <a:buNone/>
            </a:pPr>
            <a:endParaRPr lang="en-ZW" i="1" dirty="0">
              <a:latin typeface="Calibri" panose="020F0502020204030204" pitchFamily="34" charset="0"/>
              <a:ea typeface="Calibri" panose="020F0502020204030204" pitchFamily="34" charset="0"/>
              <a:cs typeface="Times New Roman" panose="02020603050405020304" pitchFamily="18" charset="0"/>
            </a:endParaRPr>
          </a:p>
          <a:p>
            <a:endParaRPr lang="en-AU" dirty="0"/>
          </a:p>
        </p:txBody>
      </p:sp>
    </p:spTree>
    <p:extLst>
      <p:ext uri="{BB962C8B-B14F-4D97-AF65-F5344CB8AC3E}">
        <p14:creationId xmlns:p14="http://schemas.microsoft.com/office/powerpoint/2010/main" val="26304227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2CE20-AC07-4F1E-8D2F-9E22C2E42697}"/>
              </a:ext>
            </a:extLst>
          </p:cNvPr>
          <p:cNvSpPr>
            <a:spLocks noGrp="1"/>
          </p:cNvSpPr>
          <p:nvPr>
            <p:ph type="title"/>
          </p:nvPr>
        </p:nvSpPr>
        <p:spPr>
          <a:xfrm>
            <a:off x="733447" y="116632"/>
            <a:ext cx="10725106" cy="1339975"/>
          </a:xfrm>
        </p:spPr>
        <p:txBody>
          <a:bodyPr>
            <a:normAutofit fontScale="90000"/>
          </a:bodyPr>
          <a:lstStyle/>
          <a:p>
            <a:r>
              <a:rPr lang="en-US" dirty="0"/>
              <a:t>3. Is partner notification where we should focus attention?</a:t>
            </a:r>
            <a:r>
              <a:rPr lang="en-ZW" dirty="0">
                <a:ea typeface="Calibri" panose="020F0502020204030204" pitchFamily="34" charset="0"/>
                <a:cs typeface="Times New Roman" panose="02020603050405020304" pitchFamily="18" charset="0"/>
              </a:rPr>
              <a:t/>
            </a:r>
            <a:br>
              <a:rPr lang="en-ZW" dirty="0">
                <a:ea typeface="Calibri" panose="020F0502020204030204" pitchFamily="34" charset="0"/>
                <a:cs typeface="Times New Roman" panose="02020603050405020304" pitchFamily="18" charset="0"/>
              </a:rPr>
            </a:br>
            <a:endParaRPr lang="en-ZW" dirty="0"/>
          </a:p>
        </p:txBody>
      </p:sp>
      <p:sp>
        <p:nvSpPr>
          <p:cNvPr id="3" name="Content Placeholder 2">
            <a:extLst>
              <a:ext uri="{FF2B5EF4-FFF2-40B4-BE49-F238E27FC236}">
                <a16:creationId xmlns:a16="http://schemas.microsoft.com/office/drawing/2014/main" id="{B53E97FB-923F-4CC5-BE75-3FBB1FC4C754}"/>
              </a:ext>
            </a:extLst>
          </p:cNvPr>
          <p:cNvSpPr>
            <a:spLocks noGrp="1"/>
          </p:cNvSpPr>
          <p:nvPr>
            <p:ph sz="quarter" idx="13"/>
          </p:nvPr>
        </p:nvSpPr>
        <p:spPr>
          <a:xfrm>
            <a:off x="1343472" y="1700808"/>
            <a:ext cx="3888432" cy="4176464"/>
          </a:xfrm>
        </p:spPr>
        <p:txBody>
          <a:bodyPr>
            <a:noAutofit/>
          </a:bodyPr>
          <a:lstStyle/>
          <a:p>
            <a:pPr>
              <a:buSzPct val="106000"/>
              <a:buFont typeface="Arial" panose="020B0604020202020204" pitchFamily="34" charset="0"/>
              <a:buChar char="•"/>
            </a:pPr>
            <a:r>
              <a:rPr lang="en-ZW" sz="2200" dirty="0">
                <a:solidFill>
                  <a:schemeClr val="tx1"/>
                </a:solidFill>
                <a:effectLst/>
                <a:ea typeface="Calibri" panose="020F0502020204030204" pitchFamily="34" charset="0"/>
                <a:cs typeface="Times New Roman" panose="02020603050405020304" pitchFamily="18" charset="0"/>
              </a:rPr>
              <a:t>Young people really struggle to tell and then persuade their partners to come for treatment</a:t>
            </a:r>
          </a:p>
          <a:p>
            <a:pPr>
              <a:buSzPct val="106000"/>
              <a:buFont typeface="Arial" panose="020B0604020202020204" pitchFamily="34" charset="0"/>
              <a:buChar char="•"/>
            </a:pPr>
            <a:endParaRPr lang="en-ZW" sz="2200" dirty="0">
              <a:solidFill>
                <a:schemeClr val="tx1"/>
              </a:solidFill>
              <a:ea typeface="Calibri" panose="020F0502020204030204" pitchFamily="34" charset="0"/>
              <a:cs typeface="Times New Roman" panose="02020603050405020304" pitchFamily="18" charset="0"/>
            </a:endParaRPr>
          </a:p>
          <a:p>
            <a:pPr>
              <a:buSzPct val="106000"/>
              <a:buFont typeface="Arial" panose="020B0604020202020204" pitchFamily="34" charset="0"/>
              <a:buChar char="•"/>
            </a:pPr>
            <a:endParaRPr lang="en-ZW" sz="2200" dirty="0">
              <a:solidFill>
                <a:schemeClr val="tx1"/>
              </a:solidFill>
              <a:ea typeface="Calibri" panose="020F0502020204030204" pitchFamily="34" charset="0"/>
              <a:cs typeface="Times New Roman" panose="02020603050405020304" pitchFamily="18" charset="0"/>
            </a:endParaRPr>
          </a:p>
          <a:p>
            <a:pPr>
              <a:buSzPct val="106000"/>
              <a:buFont typeface="Arial" panose="020B0604020202020204" pitchFamily="34" charset="0"/>
              <a:buChar char="•"/>
            </a:pPr>
            <a:r>
              <a:rPr lang="en-ZW" sz="2200" dirty="0">
                <a:solidFill>
                  <a:schemeClr val="tx1"/>
                </a:solidFill>
                <a:effectLst/>
                <a:ea typeface="Calibri" panose="020F0502020204030204" pitchFamily="34" charset="0"/>
                <a:cs typeface="Times New Roman" panose="02020603050405020304" pitchFamily="18" charset="0"/>
              </a:rPr>
              <a:t>Partner notification is not influencing young people to change their behaviour</a:t>
            </a:r>
          </a:p>
          <a:p>
            <a:pPr marL="0" lvl="0" indent="0">
              <a:buNone/>
            </a:pPr>
            <a:endParaRPr lang="en-ZW" sz="2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D8D197D2-4072-8A45-9561-293567E29E27}"/>
              </a:ext>
            </a:extLst>
          </p:cNvPr>
          <p:cNvSpPr txBox="1"/>
          <p:nvPr/>
        </p:nvSpPr>
        <p:spPr>
          <a:xfrm>
            <a:off x="6096000" y="1268760"/>
            <a:ext cx="5832648" cy="5878532"/>
          </a:xfrm>
          <a:prstGeom prst="rect">
            <a:avLst/>
          </a:prstGeom>
          <a:noFill/>
        </p:spPr>
        <p:txBody>
          <a:bodyPr wrap="square" rtlCol="0">
            <a:spAutoFit/>
          </a:bodyPr>
          <a:lstStyle/>
          <a:p>
            <a:r>
              <a:rPr lang="en-AU" sz="2000" i="1" dirty="0">
                <a:ea typeface="Calibri" panose="020F0502020204030204" pitchFamily="34" charset="0"/>
                <a:cs typeface="Calibri" panose="020F0502020204030204" pitchFamily="34" charset="0"/>
              </a:rPr>
              <a:t>…</a:t>
            </a:r>
            <a:r>
              <a:rPr lang="en-AU" sz="2000" i="1" dirty="0">
                <a:solidFill>
                  <a:srgbClr val="000000"/>
                </a:solidFill>
                <a:ea typeface="Calibri" panose="020F0502020204030204" pitchFamily="34" charset="0"/>
                <a:cs typeface="Calibri" panose="020F0502020204030204" pitchFamily="34" charset="0"/>
              </a:rPr>
              <a:t> </a:t>
            </a:r>
            <a:r>
              <a:rPr lang="en-AU" sz="2000" i="1" dirty="0">
                <a:ea typeface="Times New Roman" panose="02020603050405020304" pitchFamily="18" charset="0"/>
                <a:cs typeface="Calibri" panose="020F0502020204030204" pitchFamily="34" charset="0"/>
              </a:rPr>
              <a:t>even if you think of having unprotected sex, you won’t hesitate because you are all treated</a:t>
            </a:r>
            <a:r>
              <a:rPr lang="en-AU" sz="2000" dirty="0">
                <a:ea typeface="Times New Roman" panose="02020603050405020304" pitchFamily="18" charset="0"/>
                <a:cs typeface="Calibri" panose="020F0502020204030204" pitchFamily="34" charset="0"/>
              </a:rPr>
              <a:t> </a:t>
            </a:r>
          </a:p>
          <a:p>
            <a:pPr algn="r"/>
            <a:r>
              <a:rPr lang="en-AU" sz="1600" dirty="0">
                <a:ea typeface="Times New Roman" panose="02020603050405020304" pitchFamily="18" charset="0"/>
                <a:cs typeface="Calibri" panose="020F0502020204030204" pitchFamily="34" charset="0"/>
              </a:rPr>
              <a:t>(IDI23 21-year-old female)</a:t>
            </a:r>
          </a:p>
          <a:p>
            <a:endParaRPr lang="en-AU" sz="1600" dirty="0">
              <a:ea typeface="Times New Roman" panose="02020603050405020304" pitchFamily="18" charset="0"/>
              <a:cs typeface="Calibri" panose="020F0502020204030204" pitchFamily="34" charset="0"/>
            </a:endParaRPr>
          </a:p>
          <a:p>
            <a:endParaRPr lang="en-AU" sz="1600" dirty="0">
              <a:ea typeface="Times New Roman" panose="02020603050405020304" pitchFamily="18" charset="0"/>
              <a:cs typeface="Calibri" panose="020F0502020204030204" pitchFamily="34" charset="0"/>
            </a:endParaRPr>
          </a:p>
          <a:p>
            <a:endParaRPr lang="en-AU" sz="1600" dirty="0">
              <a:ea typeface="Times New Roman" panose="02020603050405020304" pitchFamily="18" charset="0"/>
              <a:cs typeface="Calibri" panose="020F0502020204030204" pitchFamily="34" charset="0"/>
            </a:endParaRPr>
          </a:p>
          <a:p>
            <a:r>
              <a:rPr lang="en-US" sz="2000" i="1" dirty="0"/>
              <a:t>I feel like the idea of partner treatment is very good as it gets rid of the infection between the two of you and you can have sex without protection</a:t>
            </a:r>
            <a:r>
              <a:rPr lang="en-AU" sz="2000" i="1" dirty="0"/>
              <a:t> </a:t>
            </a:r>
          </a:p>
          <a:p>
            <a:pPr algn="r"/>
            <a:r>
              <a:rPr lang="en-AU" sz="1600" dirty="0">
                <a:ea typeface="Times New Roman" panose="02020603050405020304" pitchFamily="18" charset="0"/>
                <a:cs typeface="Calibri" panose="020F0502020204030204" pitchFamily="34" charset="0"/>
              </a:rPr>
              <a:t>(IDI ## 22-year-old male)</a:t>
            </a:r>
          </a:p>
          <a:p>
            <a:endParaRPr lang="en-AU" sz="1600" dirty="0">
              <a:ea typeface="Times New Roman" panose="02020603050405020304" pitchFamily="18" charset="0"/>
              <a:cs typeface="Calibri" panose="020F0502020204030204" pitchFamily="34" charset="0"/>
            </a:endParaRPr>
          </a:p>
          <a:p>
            <a:endParaRPr lang="en-AU" sz="1600" dirty="0">
              <a:ea typeface="Times New Roman" panose="02020603050405020304" pitchFamily="18" charset="0"/>
              <a:cs typeface="Calibri" panose="020F0502020204030204" pitchFamily="34" charset="0"/>
            </a:endParaRPr>
          </a:p>
          <a:p>
            <a:endParaRPr lang="en-AU" sz="1600" dirty="0">
              <a:ea typeface="Times New Roman" panose="02020603050405020304" pitchFamily="18" charset="0"/>
              <a:cs typeface="Calibri" panose="020F0502020204030204" pitchFamily="34" charset="0"/>
            </a:endParaRPr>
          </a:p>
          <a:p>
            <a:r>
              <a:rPr lang="en-US" sz="2000" i="1" dirty="0"/>
              <a:t>There is no way I’m going to say “we should use protection” when all this while we haven’t been using it</a:t>
            </a:r>
          </a:p>
          <a:p>
            <a:pPr algn="r"/>
            <a:r>
              <a:rPr lang="en-AU" sz="1600" dirty="0">
                <a:ea typeface="Times New Roman" panose="02020603050405020304" pitchFamily="18" charset="0"/>
                <a:cs typeface="Calibri" panose="020F0502020204030204" pitchFamily="34" charset="0"/>
              </a:rPr>
              <a:t>(IDI ## 22-year-old female)</a:t>
            </a:r>
          </a:p>
          <a:p>
            <a:endParaRPr lang="en-US" sz="1600" i="1" dirty="0">
              <a:ea typeface="Calibri" panose="020F0502020204030204" pitchFamily="34" charset="0"/>
              <a:cs typeface="Times New Roman" panose="02020603050405020304" pitchFamily="18" charset="0"/>
            </a:endParaRPr>
          </a:p>
          <a:p>
            <a:endParaRPr lang="en-ZW" sz="1600" i="1"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58562166"/>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{68036629-EDFE-3A4E-84EE-79FA24DD4155}tf10001069</Template>
  <TotalTime>3948</TotalTime>
  <Words>1880</Words>
  <Application>Microsoft Office PowerPoint</Application>
  <PresentationFormat>Widescreen</PresentationFormat>
  <Paragraphs>216</Paragraphs>
  <Slides>13</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Century Gothic</vt:lpstr>
      <vt:lpstr>Symbol</vt:lpstr>
      <vt:lpstr>Times New Roman</vt:lpstr>
      <vt:lpstr>Wingdings 3</vt:lpstr>
      <vt:lpstr>Wisp</vt:lpstr>
      <vt:lpstr>“It’s hard to try to convince someone to do the right thing whilst they don’t see the good out of it”:  Sexually Transmitted Infections and Partner Notification in the CHIEDZA Trial (SIPARN)</vt:lpstr>
      <vt:lpstr>STIs and young people</vt:lpstr>
      <vt:lpstr>Young people’s experience of partner notification (PN)</vt:lpstr>
      <vt:lpstr>Methods </vt:lpstr>
      <vt:lpstr> What did we find out?</vt:lpstr>
      <vt:lpstr>1. 'Partner’ doesn’t have a single meaning</vt:lpstr>
      <vt:lpstr>2. Partner notification involves more than one step</vt:lpstr>
      <vt:lpstr>Partner notification involves social, emotional, and physical risks … </vt:lpstr>
      <vt:lpstr>3. Is partner notification where we should focus attention? </vt:lpstr>
      <vt:lpstr>Immediate recommendations  </vt:lpstr>
      <vt:lpstr>Medium-term recommendations</vt:lpstr>
      <vt:lpstr>Conclusion </vt:lpstr>
      <vt:lpstr>Acknowledgements  Thank you to all the young people for  their courage and generosity in sharing their experiences with us.   Thank you to the YRA funders (Wellcome Trust), our mentors and supervisors (Ms Ethel Dauya, Dr Sarah Bernays and Dr Joni Lariat)  Thank you for listening,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sexually transmitted infections and partner notification (SIPARN)</dc:title>
  <dc:creator>itel L6501</dc:creator>
  <cp:lastModifiedBy>Ethel Dauya</cp:lastModifiedBy>
  <cp:revision>121</cp:revision>
  <cp:lastPrinted>2021-09-24T11:34:12Z</cp:lastPrinted>
  <dcterms:created xsi:type="dcterms:W3CDTF">2021-08-26T18:16:20Z</dcterms:created>
  <dcterms:modified xsi:type="dcterms:W3CDTF">2021-09-24T14:22:27Z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01ba87a40bdb4cf3aff36c6937405e39</vt:lpwstr>
  </property>
</Properties>
</file>