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4" r:id="rId4"/>
    <p:sldId id="275" r:id="rId5"/>
    <p:sldId id="276" r:id="rId6"/>
    <p:sldId id="277" r:id="rId7"/>
    <p:sldId id="295" r:id="rId8"/>
    <p:sldId id="294" r:id="rId9"/>
    <p:sldId id="299" r:id="rId10"/>
    <p:sldId id="282" r:id="rId11"/>
    <p:sldId id="278" r:id="rId12"/>
    <p:sldId id="297" r:id="rId13"/>
    <p:sldId id="284" r:id="rId14"/>
    <p:sldId id="285" r:id="rId15"/>
    <p:sldId id="286" r:id="rId16"/>
    <p:sldId id="287" r:id="rId17"/>
    <p:sldId id="291" r:id="rId18"/>
    <p:sldId id="288" r:id="rId19"/>
    <p:sldId id="298" r:id="rId20"/>
    <p:sldId id="300"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296"/>
  </p:normalViewPr>
  <p:slideViewPr>
    <p:cSldViewPr snapToGrid="0" snapToObjects="1">
      <p:cViewPr varScale="1">
        <p:scale>
          <a:sx n="111" d="100"/>
          <a:sy n="111" d="100"/>
        </p:scale>
        <p:origin x="3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FD29202-75B4-3C47-A6AA-FB559937DD3D}" type="datetimeFigureOut">
              <a:rPr lang="en-US" smtClean="0"/>
              <a:t>9/1/21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F7119CA-716D-564A-9C34-3F9BE78DF9E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7624268"/>
      </p:ext>
    </p:extLst>
  </p:cSld>
  <p:clrMapOvr>
    <a:masterClrMapping/>
  </p:clrMapOvr>
  <p:transition spd="med" advClick="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D29202-75B4-3C47-A6AA-FB559937DD3D}"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119CA-716D-564A-9C34-3F9BE78DF9E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3820004"/>
      </p:ext>
    </p:extLst>
  </p:cSld>
  <p:clrMapOvr>
    <a:masterClrMapping/>
  </p:clrMapOvr>
  <p:transition spd="med" advClick="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D29202-75B4-3C47-A6AA-FB559937DD3D}"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119CA-716D-564A-9C34-3F9BE78DF9E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1435688"/>
      </p:ext>
    </p:extLst>
  </p:cSld>
  <p:clrMapOvr>
    <a:masterClrMapping/>
  </p:clrMapOvr>
  <p:transition spd="med" advClick="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D29202-75B4-3C47-A6AA-FB559937DD3D}"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119CA-716D-564A-9C34-3F9BE78DF9E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6482777"/>
      </p:ext>
    </p:extLst>
  </p:cSld>
  <p:clrMapOvr>
    <a:masterClrMapping/>
  </p:clrMapOvr>
  <p:transition spd="med" advClick="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FD29202-75B4-3C47-A6AA-FB559937DD3D}"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119CA-716D-564A-9C34-3F9BE78DF9E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5988697"/>
      </p:ext>
    </p:extLst>
  </p:cSld>
  <p:clrMapOvr>
    <a:masterClrMapping/>
  </p:clrMapOvr>
  <p:transition spd="med" advClick="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FD29202-75B4-3C47-A6AA-FB559937DD3D}"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119CA-716D-564A-9C34-3F9BE78DF9E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0741726"/>
      </p:ext>
    </p:extLst>
  </p:cSld>
  <p:clrMapOvr>
    <a:masterClrMapping/>
  </p:clrMapOvr>
  <p:transition spd="med" advClick="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FD29202-75B4-3C47-A6AA-FB559937DD3D}" type="datetimeFigureOut">
              <a:rPr lang="en-US" smtClean="0"/>
              <a:t>9/1/21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119CA-716D-564A-9C34-3F9BE78DF9E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2504305"/>
      </p:ext>
    </p:extLst>
  </p:cSld>
  <p:clrMapOvr>
    <a:masterClrMapping/>
  </p:clrMapOvr>
  <p:transition spd="med" advClick="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FD29202-75B4-3C47-A6AA-FB559937DD3D}" type="datetimeFigureOut">
              <a:rPr lang="en-US" smtClean="0"/>
              <a:t>9/1/21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119CA-716D-564A-9C34-3F9BE78DF9E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7536390"/>
      </p:ext>
    </p:extLst>
  </p:cSld>
  <p:clrMapOvr>
    <a:masterClrMapping/>
  </p:clrMapOvr>
  <p:transition spd="med" advClick="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29202-75B4-3C47-A6AA-FB559937DD3D}" type="datetimeFigureOut">
              <a:rPr lang="en-US" smtClean="0"/>
              <a:t>9/1/21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119CA-716D-564A-9C34-3F9BE78DF9EA}" type="slidenum">
              <a:rPr lang="en-US" smtClean="0"/>
              <a:t>‹#›</a:t>
            </a:fld>
            <a:endParaRPr lang="en-US"/>
          </a:p>
        </p:txBody>
      </p:sp>
    </p:spTree>
    <p:extLst>
      <p:ext uri="{BB962C8B-B14F-4D97-AF65-F5344CB8AC3E}">
        <p14:creationId xmlns:p14="http://schemas.microsoft.com/office/powerpoint/2010/main" val="2621755022"/>
      </p:ext>
    </p:extLst>
  </p:cSld>
  <p:clrMapOvr>
    <a:masterClrMapping/>
  </p:clrMapOvr>
  <p:transition spd="med" advClick="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FD29202-75B4-3C47-A6AA-FB559937DD3D}"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119CA-716D-564A-9C34-3F9BE78DF9E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0923249"/>
      </p:ext>
    </p:extLst>
  </p:cSld>
  <p:clrMapOvr>
    <a:masterClrMapping/>
  </p:clrMapOvr>
  <p:transition spd="med" advClick="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FD29202-75B4-3C47-A6AA-FB559937DD3D}" type="datetimeFigureOut">
              <a:rPr lang="en-US" smtClean="0"/>
              <a:t>9/1/21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F7119CA-716D-564A-9C34-3F9BE78DF9E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7968150"/>
      </p:ext>
    </p:extLst>
  </p:cSld>
  <p:clrMapOvr>
    <a:masterClrMapping/>
  </p:clrMapOvr>
  <p:transition spd="med" advClick="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FD29202-75B4-3C47-A6AA-FB559937DD3D}" type="datetimeFigureOut">
              <a:rPr lang="en-US" smtClean="0"/>
              <a:t>9/1/21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F7119CA-716D-564A-9C34-3F9BE78DF9E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811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p:pull/>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C6DC256-7DDE-6E44-A5D2-B0A222FE90D6}"/>
              </a:ext>
            </a:extLst>
          </p:cNvPr>
          <p:cNvSpPr>
            <a:spLocks noGrp="1" noChangeArrowheads="1"/>
          </p:cNvSpPr>
          <p:nvPr>
            <p:ph type="ctrTitle"/>
          </p:nvPr>
        </p:nvSpPr>
        <p:spPr bwMode="auto">
          <a:xfrm>
            <a:off x="395227" y="2397919"/>
            <a:ext cx="11239500" cy="2062162"/>
          </a:xfrm>
          <a:solidFill>
            <a:srgbClr val="0070C0"/>
          </a:solidFill>
        </p:spPr>
        <p:txBody>
          <a:bodyPr wrap="square" numCol="1" anchorCtr="0" compatLnSpc="1">
            <a:prstTxWarp prst="textNoShape">
              <a:avLst/>
            </a:prstTxWarp>
            <a:normAutofit/>
          </a:bodyPr>
          <a:lstStyle/>
          <a:p>
            <a:pPr algn="ctr" eaLnBrk="1" hangingPunct="1"/>
            <a:r>
              <a:rPr lang="en-GB" altLang="en-US" sz="3200" b="1" cap="none"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TYPHOID IN THE TIME OF COVID-19</a:t>
            </a:r>
            <a:br>
              <a:rPr lang="en-GB" altLang="en-US" sz="3200" b="1" cap="none" dirty="0">
                <a:solidFill>
                  <a:schemeClr val="bg1"/>
                </a:solidFill>
                <a:latin typeface="Arial Black" panose="020B0A04020102020204" pitchFamily="34" charset="0"/>
                <a:ea typeface="Calibri" panose="020F0502020204030204" pitchFamily="34" charset="0"/>
                <a:cs typeface="Times New Roman" panose="02020603050405020304" pitchFamily="18" charset="0"/>
              </a:rPr>
            </a:br>
            <a:br>
              <a:rPr lang="en-GB" altLang="en-US" sz="3200" b="1" cap="none" dirty="0">
                <a:solidFill>
                  <a:schemeClr val="bg1"/>
                </a:solidFill>
                <a:latin typeface="Arial Black" panose="020B0A04020102020204" pitchFamily="34" charset="0"/>
                <a:ea typeface="Calibri" panose="020F0502020204030204" pitchFamily="34" charset="0"/>
                <a:cs typeface="Times New Roman" panose="02020603050405020304" pitchFamily="18" charset="0"/>
              </a:rPr>
            </a:br>
            <a:r>
              <a:rPr lang="en-GB" altLang="en-US" sz="1600" b="1" cap="none"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BY: Leeroy </a:t>
            </a:r>
            <a:r>
              <a:rPr lang="en-GB" altLang="en-US" sz="1600" b="1" cap="none" dirty="0" err="1">
                <a:solidFill>
                  <a:schemeClr val="bg1"/>
                </a:solidFill>
                <a:latin typeface="Arial Black" panose="020B0A04020102020204" pitchFamily="34" charset="0"/>
                <a:ea typeface="Calibri" panose="020F0502020204030204" pitchFamily="34" charset="0"/>
                <a:cs typeface="Times New Roman" panose="02020603050405020304" pitchFamily="18" charset="0"/>
              </a:rPr>
              <a:t>Kakava</a:t>
            </a:r>
            <a:r>
              <a:rPr lang="en-GB" altLang="en-US" sz="1600" b="1" cap="none"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 Brian Ngwenya &amp; </a:t>
            </a:r>
            <a:r>
              <a:rPr lang="en-GB" altLang="en-US" sz="1600" b="1" cap="none" dirty="0" err="1">
                <a:solidFill>
                  <a:schemeClr val="bg1"/>
                </a:solidFill>
                <a:latin typeface="Arial Black" panose="020B0A04020102020204" pitchFamily="34" charset="0"/>
                <a:ea typeface="Calibri" panose="020F0502020204030204" pitchFamily="34" charset="0"/>
                <a:cs typeface="Times New Roman" panose="02020603050405020304" pitchFamily="18" charset="0"/>
              </a:rPr>
              <a:t>Shantelle</a:t>
            </a:r>
            <a:r>
              <a:rPr lang="en-GB" altLang="en-US" sz="1600" b="1" cap="none"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 </a:t>
            </a:r>
            <a:r>
              <a:rPr lang="en-GB" altLang="en-US" sz="1600" b="1" cap="none" dirty="0" err="1">
                <a:solidFill>
                  <a:schemeClr val="bg1"/>
                </a:solidFill>
                <a:latin typeface="Arial Black" panose="020B0A04020102020204" pitchFamily="34" charset="0"/>
                <a:ea typeface="Calibri" panose="020F0502020204030204" pitchFamily="34" charset="0"/>
                <a:cs typeface="Times New Roman" panose="02020603050405020304" pitchFamily="18" charset="0"/>
              </a:rPr>
              <a:t>Mazuru</a:t>
            </a:r>
            <a:br>
              <a:rPr lang="en-GB" altLang="en-US" sz="2500" b="1" cap="none"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GB" altLang="en-US" sz="2500" b="1" cap="none" dirty="0">
                <a:latin typeface="Times New Roman" panose="02020603050405020304" pitchFamily="18" charset="0"/>
                <a:ea typeface="Calibri" panose="020F0502020204030204" pitchFamily="34" charset="0"/>
                <a:cs typeface="Times New Roman" panose="02020603050405020304" pitchFamily="18" charset="0"/>
              </a:rPr>
            </a:br>
            <a:endParaRPr lang="en-GB" altLang="en-US" sz="2500" b="1" cap="none" dirty="0">
              <a:ea typeface="Calibri" panose="020F0502020204030204" pitchFamily="34" charset="0"/>
              <a:cs typeface="Times New Roman" panose="02020603050405020304" pitchFamily="18" charset="0"/>
            </a:endParaRPr>
          </a:p>
        </p:txBody>
      </p:sp>
      <p:pic>
        <p:nvPicPr>
          <p:cNvPr id="20483" name="Picture 1">
            <a:extLst>
              <a:ext uri="{FF2B5EF4-FFF2-40B4-BE49-F238E27FC236}">
                <a16:creationId xmlns:a16="http://schemas.microsoft.com/office/drawing/2014/main" id="{AD47D799-844B-F046-9C4C-B1F7857DC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798" y="5405054"/>
            <a:ext cx="1556352" cy="145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3CC4D0E8-0785-F548-BF6A-6CFBFB11F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559425"/>
            <a:ext cx="18891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D9EA9C2-A7F9-8143-896D-54CEFB11FA16}"/>
              </a:ext>
            </a:extLst>
          </p:cNvPr>
          <p:cNvPicPr>
            <a:picLocks noChangeAspect="1"/>
          </p:cNvPicPr>
          <p:nvPr/>
        </p:nvPicPr>
        <p:blipFill>
          <a:blip r:embed="rId5"/>
          <a:stretch>
            <a:fillRect/>
          </a:stretch>
        </p:blipFill>
        <p:spPr>
          <a:xfrm>
            <a:off x="5358354" y="462099"/>
            <a:ext cx="1077169" cy="1342423"/>
          </a:xfrm>
          <a:prstGeom prst="rect">
            <a:avLst/>
          </a:prstGeom>
        </p:spPr>
      </p:pic>
    </p:spTree>
    <p:custDataLst>
      <p:tags r:id="rId1"/>
    </p:custDataLst>
    <p:extLst>
      <p:ext uri="{BB962C8B-B14F-4D97-AF65-F5344CB8AC3E}">
        <p14:creationId xmlns:p14="http://schemas.microsoft.com/office/powerpoint/2010/main" val="190014636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756" y="142103"/>
            <a:ext cx="9603275" cy="608372"/>
          </a:xfrm>
        </p:spPr>
        <p:txBody>
          <a:bodyPr>
            <a:normAutofit/>
          </a:bodyPr>
          <a:lstStyle/>
          <a:p>
            <a:r>
              <a:rPr lang="en-US" dirty="0">
                <a:latin typeface="Arial Black" panose="020B0A04020102020204" pitchFamily="34" charset="0"/>
              </a:rPr>
              <a:t> </a:t>
            </a:r>
          </a:p>
        </p:txBody>
      </p:sp>
      <p:sp>
        <p:nvSpPr>
          <p:cNvPr id="3" name="Content Placeholder 2"/>
          <p:cNvSpPr>
            <a:spLocks noGrp="1"/>
          </p:cNvSpPr>
          <p:nvPr>
            <p:ph idx="1"/>
          </p:nvPr>
        </p:nvSpPr>
        <p:spPr>
          <a:xfrm>
            <a:off x="287383" y="541470"/>
            <a:ext cx="11364686" cy="5193125"/>
          </a:xfrm>
        </p:spPr>
        <p:txBody>
          <a:bodyPr>
            <a:normAutofit fontScale="85000" lnSpcReduction="20000"/>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When?</a:t>
            </a:r>
            <a:r>
              <a:rPr lang="en-US" sz="2800" dirty="0">
                <a:latin typeface="Times New Roman" panose="02020603050405020304" pitchFamily="18" charset="0"/>
                <a:cs typeface="Times New Roman" panose="02020603050405020304" pitchFamily="18" charset="0"/>
              </a:rPr>
              <a:t>- June 2021-July 2021</a:t>
            </a:r>
          </a:p>
          <a:p>
            <a:pPr marL="0" indent="0">
              <a:buNone/>
            </a:pPr>
            <a:r>
              <a:rPr lang="en-US" sz="2800" b="1" dirty="0">
                <a:latin typeface="Times New Roman" panose="02020603050405020304" pitchFamily="18" charset="0"/>
                <a:cs typeface="Times New Roman" panose="02020603050405020304" pitchFamily="18" charset="0"/>
              </a:rPr>
              <a:t>How? </a:t>
            </a:r>
          </a:p>
          <a:p>
            <a:r>
              <a:rPr lang="en-US" sz="2800" b="1" dirty="0">
                <a:latin typeface="Times New Roman" panose="02020603050405020304" pitchFamily="18" charset="0"/>
                <a:cs typeface="Times New Roman" panose="02020603050405020304" pitchFamily="18" charset="0"/>
              </a:rPr>
              <a:t>We divided tasks between the three of us and at each visit we would interview 3 different participants.</a:t>
            </a:r>
          </a:p>
          <a:p>
            <a:r>
              <a:rPr lang="en-US" sz="2800" b="1" dirty="0">
                <a:latin typeface="Times New Roman" panose="02020603050405020304" pitchFamily="18" charset="0"/>
                <a:cs typeface="Times New Roman" panose="02020603050405020304" pitchFamily="18" charset="0"/>
              </a:rPr>
              <a:t>Took turns to observe in the OPD and also doing observations upon obtaining consent</a:t>
            </a:r>
          </a:p>
          <a:p>
            <a:r>
              <a:rPr lang="en-US" sz="2800" b="1" dirty="0">
                <a:latin typeface="Times New Roman" panose="02020603050405020304" pitchFamily="18" charset="0"/>
                <a:cs typeface="Times New Roman" panose="02020603050405020304" pitchFamily="18" charset="0"/>
              </a:rPr>
              <a:t>In-between interviews we took the time to do transcriptions and writing contact summaries.</a:t>
            </a:r>
          </a:p>
          <a:p>
            <a:endParaRPr lang="en-US" sz="2400" b="1" dirty="0">
              <a:latin typeface="Arial Black" panose="020B0A04020102020204" pitchFamily="34" charset="0"/>
              <a:cs typeface="Times New Roman" panose="02020603050405020304" pitchFamily="18" charset="0"/>
            </a:endParaRPr>
          </a:p>
          <a:p>
            <a:endParaRPr lang="en-US" b="1" dirty="0">
              <a:latin typeface="Arial Black" panose="020B0A04020102020204" pitchFamily="34"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2B23E841-8D50-5D4F-A5EE-7E0C291AC35D}"/>
              </a:ext>
            </a:extLst>
          </p:cNvPr>
          <p:cNvSpPr txBox="1">
            <a:spLocks/>
          </p:cNvSpPr>
          <p:nvPr/>
        </p:nvSpPr>
        <p:spPr>
          <a:xfrm>
            <a:off x="1451578" y="541470"/>
            <a:ext cx="9664913" cy="1320782"/>
          </a:xfrm>
          <a:prstGeom prst="rect">
            <a:avLst/>
          </a:prstGeom>
          <a:solidFill>
            <a:srgbClr val="0070C0"/>
          </a:solidFill>
          <a:ln>
            <a:solidFill>
              <a:schemeClr val="accent5"/>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dirty="0"/>
              <a:t>                                          </a:t>
            </a:r>
            <a:r>
              <a:rPr lang="en-US" dirty="0">
                <a:solidFill>
                  <a:schemeClr val="bg1"/>
                </a:solidFill>
                <a:latin typeface="Arial Black" panose="020B0A04020102020204" pitchFamily="34" charset="0"/>
                <a:cs typeface="Times New Roman" panose="02020603050405020304" pitchFamily="18" charset="0"/>
              </a:rPr>
              <a:t>STUDY PROCEDURES</a:t>
            </a:r>
          </a:p>
        </p:txBody>
      </p:sp>
    </p:spTree>
    <p:custDataLst>
      <p:tags r:id="rId1"/>
    </p:custDataLst>
    <p:extLst>
      <p:ext uri="{BB962C8B-B14F-4D97-AF65-F5344CB8AC3E}">
        <p14:creationId xmlns:p14="http://schemas.microsoft.com/office/powerpoint/2010/main" val="169495936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888275"/>
            <a:ext cx="11038114" cy="4585062"/>
          </a:xfrm>
        </p:spPr>
        <p:txBody>
          <a:bodyPr>
            <a:normAutofit fontScale="92500" lnSpcReduction="20000"/>
          </a:bodyPr>
          <a:lstStyle/>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Audio recording of interviewee upon consent</a:t>
            </a:r>
          </a:p>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Writing interview transcripts (Verbatim)</a:t>
            </a:r>
          </a:p>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Contact summaries</a:t>
            </a:r>
          </a:p>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Field notes</a:t>
            </a:r>
          </a:p>
          <a:p>
            <a:endParaRPr lang="en-US" dirty="0"/>
          </a:p>
        </p:txBody>
      </p:sp>
      <p:sp>
        <p:nvSpPr>
          <p:cNvPr id="5" name="Title 4"/>
          <p:cNvSpPr>
            <a:spLocks noGrp="1"/>
          </p:cNvSpPr>
          <p:nvPr>
            <p:ph type="title"/>
          </p:nvPr>
        </p:nvSpPr>
        <p:spPr>
          <a:xfrm>
            <a:off x="378822" y="141589"/>
            <a:ext cx="11234057" cy="746686"/>
          </a:xfrm>
        </p:spPr>
        <p:txBody>
          <a:bodyPr>
            <a:normAutofit fontScale="90000"/>
          </a:bodyPr>
          <a:lstStyle/>
          <a:p>
            <a:br>
              <a:rPr lang="en-US" dirty="0"/>
            </a:br>
            <a:endParaRPr lang="en-US" dirty="0"/>
          </a:p>
        </p:txBody>
      </p:sp>
      <p:sp>
        <p:nvSpPr>
          <p:cNvPr id="4" name="Title 1">
            <a:extLst>
              <a:ext uri="{FF2B5EF4-FFF2-40B4-BE49-F238E27FC236}">
                <a16:creationId xmlns:a16="http://schemas.microsoft.com/office/drawing/2014/main" id="{2B23E841-8D50-5D4F-A5EE-7E0C291AC35D}"/>
              </a:ext>
            </a:extLst>
          </p:cNvPr>
          <p:cNvSpPr txBox="1">
            <a:spLocks/>
          </p:cNvSpPr>
          <p:nvPr/>
        </p:nvSpPr>
        <p:spPr>
          <a:xfrm>
            <a:off x="1332411" y="637978"/>
            <a:ext cx="9734017" cy="1295325"/>
          </a:xfrm>
          <a:prstGeom prst="rect">
            <a:avLst/>
          </a:prstGeom>
          <a:solidFill>
            <a:srgbClr val="0070C0"/>
          </a:solidFill>
          <a:ln>
            <a:solidFill>
              <a:schemeClr val="accent5"/>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dirty="0"/>
              <a:t>                                  </a:t>
            </a:r>
            <a:r>
              <a:rPr lang="en-US" dirty="0">
                <a:solidFill>
                  <a:schemeClr val="bg1"/>
                </a:solidFill>
                <a:latin typeface="Arial Black" panose="020B0A04020102020204" pitchFamily="34" charset="0"/>
                <a:cs typeface="Times New Roman" panose="02020603050405020304" pitchFamily="18" charset="0"/>
              </a:rPr>
              <a:t>STUDY PROCEDURES CONT’</a:t>
            </a:r>
          </a:p>
        </p:txBody>
      </p:sp>
    </p:spTree>
    <p:extLst>
      <p:ext uri="{BB962C8B-B14F-4D97-AF65-F5344CB8AC3E}">
        <p14:creationId xmlns:p14="http://schemas.microsoft.com/office/powerpoint/2010/main" val="98977196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1371600"/>
            <a:ext cx="10972800" cy="4094745"/>
          </a:xfrm>
        </p:spPr>
        <p:txBody>
          <a:bodyPr/>
          <a:lstStyle/>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Thematic analysis of the interview transcripts and contact summaries</a:t>
            </a:r>
          </a:p>
          <a:p>
            <a:pPr marL="0" indent="0">
              <a:buNone/>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Creation of a coding framework</a:t>
            </a:r>
          </a:p>
          <a:p>
            <a:endParaRPr lang="en-US" dirty="0"/>
          </a:p>
        </p:txBody>
      </p:sp>
      <p:sp>
        <p:nvSpPr>
          <p:cNvPr id="4" name="Title 1">
            <a:extLst>
              <a:ext uri="{FF2B5EF4-FFF2-40B4-BE49-F238E27FC236}">
                <a16:creationId xmlns:a16="http://schemas.microsoft.com/office/drawing/2014/main" id="{2B23E841-8D50-5D4F-A5EE-7E0C291AC35D}"/>
              </a:ext>
            </a:extLst>
          </p:cNvPr>
          <p:cNvSpPr txBox="1">
            <a:spLocks noGrp="1"/>
          </p:cNvSpPr>
          <p:nvPr>
            <p:ph type="title"/>
          </p:nvPr>
        </p:nvSpPr>
        <p:spPr>
          <a:xfrm>
            <a:off x="1477703" y="501382"/>
            <a:ext cx="9603275" cy="1363915"/>
          </a:xfrm>
          <a:prstGeom prst="rect">
            <a:avLst/>
          </a:prstGeom>
          <a:solidFill>
            <a:srgbClr val="0070C0"/>
          </a:solidFill>
          <a:ln>
            <a:solidFill>
              <a:schemeClr val="accent5"/>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dirty="0"/>
              <a:t>                                             </a:t>
            </a:r>
            <a:r>
              <a:rPr lang="en-US" sz="4000" dirty="0">
                <a:solidFill>
                  <a:schemeClr val="bg1"/>
                </a:solidFill>
                <a:latin typeface="Arial Black" panose="020B0A04020102020204" pitchFamily="34" charset="0"/>
                <a:cs typeface="Times New Roman" panose="02020603050405020304" pitchFamily="18" charset="0"/>
              </a:rPr>
              <a:t>DATA ANALYSIS</a:t>
            </a:r>
          </a:p>
        </p:txBody>
      </p:sp>
    </p:spTree>
    <p:extLst>
      <p:ext uri="{BB962C8B-B14F-4D97-AF65-F5344CB8AC3E}">
        <p14:creationId xmlns:p14="http://schemas.microsoft.com/office/powerpoint/2010/main" val="84990875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11900264" cy="378823"/>
          </a:xfrm>
        </p:spPr>
        <p:txBody>
          <a:bodyPr>
            <a:normAutofit fontScale="90000"/>
          </a:bodyPr>
          <a:lstStyle/>
          <a:p>
            <a:pPr lvl="0"/>
            <a:br>
              <a:rPr lang="en-US" sz="2000" b="1" dirty="0">
                <a:latin typeface="Arial Black" panose="020B0A04020102020204" pitchFamily="34" charset="0"/>
              </a:rPr>
            </a:br>
            <a:br>
              <a:rPr lang="en-US" sz="2000" b="1" dirty="0">
                <a:latin typeface="Arial Black" panose="020B0A04020102020204" pitchFamily="34" charset="0"/>
              </a:rPr>
            </a:br>
            <a:br>
              <a:rPr lang="en-US" sz="2000" b="1" dirty="0">
                <a:latin typeface="Arial Black" panose="020B0A04020102020204" pitchFamily="34" charset="0"/>
              </a:rPr>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697" y="189411"/>
            <a:ext cx="10749932" cy="5889248"/>
          </a:xfrm>
        </p:spPr>
      </p:pic>
      <p:sp>
        <p:nvSpPr>
          <p:cNvPr id="7" name="Rectangle 6"/>
          <p:cNvSpPr/>
          <p:nvPr/>
        </p:nvSpPr>
        <p:spPr>
          <a:xfrm>
            <a:off x="-91440" y="-20320"/>
            <a:ext cx="12096207" cy="338554"/>
          </a:xfrm>
          <a:prstGeom prst="rect">
            <a:avLst/>
          </a:prstGeom>
        </p:spPr>
        <p:txBody>
          <a:bodyPr wrap="square">
            <a:spAutoFit/>
          </a:bodyPr>
          <a:lstStyle/>
          <a:p>
            <a:r>
              <a:rPr lang="en-US" sz="1600" b="1" dirty="0">
                <a:latin typeface="Arial Black" panose="020B0A04020102020204" pitchFamily="34" charset="0"/>
              </a:rPr>
              <a:t>1. What are the views, work-related experiences and concerns of (HCW) regarding Typhoid?</a:t>
            </a:r>
            <a:endParaRPr lang="en-US" sz="16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957238703"/>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006" y="0"/>
            <a:ext cx="10787987" cy="6068586"/>
          </a:xfrm>
        </p:spPr>
      </p:pic>
    </p:spTree>
    <p:extLst>
      <p:ext uri="{BB962C8B-B14F-4D97-AF65-F5344CB8AC3E}">
        <p14:creationId xmlns:p14="http://schemas.microsoft.com/office/powerpoint/2010/main" val="611696547"/>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985" y="338554"/>
            <a:ext cx="10478781" cy="5783186"/>
          </a:xfrm>
        </p:spPr>
      </p:pic>
      <p:sp>
        <p:nvSpPr>
          <p:cNvPr id="6" name="Rectangle 5"/>
          <p:cNvSpPr/>
          <p:nvPr/>
        </p:nvSpPr>
        <p:spPr>
          <a:xfrm>
            <a:off x="683622" y="0"/>
            <a:ext cx="10981509" cy="338554"/>
          </a:xfrm>
          <a:prstGeom prst="rect">
            <a:avLst/>
          </a:prstGeom>
        </p:spPr>
        <p:txBody>
          <a:bodyPr wrap="square">
            <a:spAutoFit/>
          </a:bodyPr>
          <a:lstStyle/>
          <a:p>
            <a:r>
              <a:rPr lang="en-US" sz="1600" dirty="0">
                <a:latin typeface="Arial Black" panose="020B0A04020102020204" pitchFamily="34" charset="0"/>
              </a:rPr>
              <a:t>2. What are the views, work-related experiences and concerns of HCW regarding COVID-19</a:t>
            </a:r>
            <a:endParaRPr lang="en-US" sz="1600" dirty="0"/>
          </a:p>
        </p:txBody>
      </p:sp>
    </p:spTree>
    <p:extLst>
      <p:ext uri="{BB962C8B-B14F-4D97-AF65-F5344CB8AC3E}">
        <p14:creationId xmlns:p14="http://schemas.microsoft.com/office/powerpoint/2010/main" val="97134399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0"/>
            <a:ext cx="10676031" cy="940526"/>
          </a:xfrm>
        </p:spPr>
        <p:txBody>
          <a:bodyPr>
            <a:noAutofit/>
          </a:bodyPr>
          <a:lstStyle/>
          <a:p>
            <a:br>
              <a:rPr lang="en-US" sz="2000" dirty="0">
                <a:latin typeface="Arial Black" panose="020B0A04020102020204" pitchFamily="34" charset="0"/>
              </a:rPr>
            </a:br>
            <a:br>
              <a:rPr lang="en-US" sz="2000" dirty="0">
                <a:latin typeface="Arial Black" panose="020B0A04020102020204" pitchFamily="34" charset="0"/>
              </a:rPr>
            </a:br>
            <a:br>
              <a:rPr lang="en-US" sz="2000" dirty="0">
                <a:latin typeface="Arial Black" panose="020B0A04020102020204" pitchFamily="34" charset="0"/>
              </a:rPr>
            </a:br>
            <a:br>
              <a:rPr lang="en-US" sz="2000" dirty="0">
                <a:latin typeface="Arial Black" panose="020B0A04020102020204" pitchFamily="34" charset="0"/>
              </a:rPr>
            </a:br>
            <a:endParaRPr lang="en-US" sz="2000" dirty="0">
              <a:latin typeface="Arial Black" panose="020B0A04020102020204" pitchFamily="34" charset="0"/>
            </a:endParaRPr>
          </a:p>
        </p:txBody>
      </p:sp>
      <p:sp>
        <p:nvSpPr>
          <p:cNvPr id="3" name="Content Placeholder 2"/>
          <p:cNvSpPr>
            <a:spLocks noGrp="1"/>
          </p:cNvSpPr>
          <p:nvPr>
            <p:ph idx="1"/>
          </p:nvPr>
        </p:nvSpPr>
        <p:spPr>
          <a:xfrm>
            <a:off x="195943" y="1"/>
            <a:ext cx="11194868" cy="836022"/>
          </a:xfrm>
        </p:spPr>
        <p:txBody>
          <a:bodyPr>
            <a:normAutofit/>
          </a:bodyPr>
          <a:lstStyle/>
          <a:p>
            <a:pPr marL="0" indent="0">
              <a:buNone/>
            </a:pPr>
            <a:r>
              <a:rPr lang="en-US" b="1" dirty="0"/>
              <a:t> </a:t>
            </a:r>
            <a:r>
              <a:rPr lang="en-US" b="1" dirty="0">
                <a:latin typeface="Arial Black" panose="020B0A04020102020204" pitchFamily="34" charset="0"/>
              </a:rPr>
              <a:t>3</a:t>
            </a:r>
            <a:r>
              <a:rPr lang="en-US" b="1" dirty="0"/>
              <a:t>. </a:t>
            </a:r>
            <a:r>
              <a:rPr lang="en-US" sz="1800" b="1" dirty="0">
                <a:latin typeface="Arial Black" panose="020B0A04020102020204" pitchFamily="34" charset="0"/>
              </a:rPr>
              <a:t>How  Has COVID-19 affected the HCW vigilance for and management of Typhoid?</a:t>
            </a:r>
            <a:endParaRPr lang="en-US" sz="1800" dirty="0">
              <a:latin typeface="Arial Black" panose="020B0A04020102020204" pitchFamily="34" charset="0"/>
              <a:cs typeface="Times New Roman" panose="02020603050405020304" pitchFamily="18"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67" y="470263"/>
            <a:ext cx="10246665" cy="5559241"/>
          </a:xfrm>
          <a:prstGeom prst="rect">
            <a:avLst/>
          </a:prstGeom>
        </p:spPr>
      </p:pic>
    </p:spTree>
    <p:extLst>
      <p:ext uri="{BB962C8B-B14F-4D97-AF65-F5344CB8AC3E}">
        <p14:creationId xmlns:p14="http://schemas.microsoft.com/office/powerpoint/2010/main" val="1660334777"/>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79901"/>
            <a:ext cx="9603275" cy="569185"/>
          </a:xfrm>
        </p:spPr>
        <p:txBody>
          <a:bodyPr/>
          <a:lstStyle/>
          <a:p>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002" y="0"/>
            <a:ext cx="10945996" cy="6093150"/>
          </a:xfrm>
        </p:spPr>
      </p:pic>
    </p:spTree>
    <p:extLst>
      <p:ext uri="{BB962C8B-B14F-4D97-AF65-F5344CB8AC3E}">
        <p14:creationId xmlns:p14="http://schemas.microsoft.com/office/powerpoint/2010/main" val="1695781057"/>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6" y="914400"/>
            <a:ext cx="11508377" cy="5460274"/>
          </a:xfrm>
        </p:spPr>
        <p:txBody>
          <a:bodyPr>
            <a:normAutofit fontScale="92500" lnSpcReduction="10000"/>
          </a:bodyPr>
          <a:lstStyle/>
          <a:p>
            <a:pPr>
              <a:buFont typeface="Wingdings" panose="05000000000000000000" pitchFamily="2" charset="2"/>
              <a:buChar char="q"/>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Resource constraints are a key challenge within various community healthcare facilities, with staff shortages, lack of proper diagnostic tools, adequate PPE and WASH resources being the most pressing.</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COVID-19 had a drastic effect not only on patients’ health but also on the healthcare system as a whole.</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Healthcare worker vigilance for diseases like Typhoid declined massively in the time COVID-19, though some HCWs expressed that COVID-19 did not have any effect on them in terms of how they manage or pick Typhoid cases.</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A section of HCWs also expressed that COVID-19 helped increase their vigilance for diseases like Typhoid.</a:t>
            </a:r>
          </a:p>
        </p:txBody>
      </p:sp>
      <p:sp>
        <p:nvSpPr>
          <p:cNvPr id="5" name="Title 1">
            <a:extLst>
              <a:ext uri="{FF2B5EF4-FFF2-40B4-BE49-F238E27FC236}">
                <a16:creationId xmlns:a16="http://schemas.microsoft.com/office/drawing/2014/main" id="{2B23E841-8D50-5D4F-A5EE-7E0C291AC35D}"/>
              </a:ext>
            </a:extLst>
          </p:cNvPr>
          <p:cNvSpPr txBox="1">
            <a:spLocks noGrp="1"/>
          </p:cNvSpPr>
          <p:nvPr>
            <p:ph type="title"/>
          </p:nvPr>
        </p:nvSpPr>
        <p:spPr>
          <a:xfrm>
            <a:off x="1387865" y="718457"/>
            <a:ext cx="9715564" cy="1188720"/>
          </a:xfrm>
          <a:prstGeom prst="rect">
            <a:avLst/>
          </a:prstGeom>
          <a:solidFill>
            <a:srgbClr val="0070C0"/>
          </a:solidFill>
          <a:ln>
            <a:solidFill>
              <a:schemeClr val="accent5"/>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dirty="0"/>
              <a:t>                                       </a:t>
            </a:r>
            <a:r>
              <a:rPr lang="en-US" dirty="0">
                <a:solidFill>
                  <a:schemeClr val="bg1"/>
                </a:solidFill>
                <a:latin typeface="Arial Black" panose="020B0A04020102020204" pitchFamily="34" charset="0"/>
                <a:cs typeface="Times New Roman" panose="02020603050405020304" pitchFamily="18" charset="0"/>
              </a:rPr>
              <a:t>DISCUSSION  POINTS</a:t>
            </a:r>
          </a:p>
        </p:txBody>
      </p:sp>
    </p:spTree>
    <p:extLst>
      <p:ext uri="{BB962C8B-B14F-4D97-AF65-F5344CB8AC3E}">
        <p14:creationId xmlns:p14="http://schemas.microsoft.com/office/powerpoint/2010/main" val="83197919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8" y="449515"/>
            <a:ext cx="11874137" cy="5494085"/>
          </a:xfrm>
        </p:spPr>
        <p:txBody>
          <a:bodyPr>
            <a:noAutofit/>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200" b="1" dirty="0">
                <a:latin typeface="Times New Roman" panose="02020603050405020304" pitchFamily="18" charset="0"/>
                <a:cs typeface="Times New Roman" panose="02020603050405020304" pitchFamily="18" charset="0"/>
              </a:rPr>
              <a:t>Health planners and policy-makers need to create a scenario that enables HCWs to balance priorities in terms of managing traditional diseases like Typhoid and public health emergencies like COVID-19.</a:t>
            </a:r>
          </a:p>
          <a:p>
            <a:pPr>
              <a:buFont typeface="Wingdings" panose="05000000000000000000" pitchFamily="2" charset="2"/>
              <a:buChar char="ü"/>
            </a:pPr>
            <a:r>
              <a:rPr lang="en-US" sz="2200" b="1" dirty="0">
                <a:latin typeface="Times New Roman" panose="02020603050405020304" pitchFamily="18" charset="0"/>
                <a:cs typeface="Times New Roman" panose="02020603050405020304" pitchFamily="18" charset="0"/>
              </a:rPr>
              <a:t>City Fathers and other relevant stakeholders need to prioritize procurement of modern laboratory equipment to limit referrals for diagnostics and coming up with subsidies for detergents and disinfectants to capacitate clinics</a:t>
            </a:r>
          </a:p>
          <a:p>
            <a:pPr>
              <a:buFont typeface="Wingdings" panose="05000000000000000000" pitchFamily="2" charset="2"/>
              <a:buChar char="ü"/>
            </a:pPr>
            <a:r>
              <a:rPr lang="en-US" sz="2200" b="1" dirty="0">
                <a:latin typeface="Times New Roman" panose="02020603050405020304" pitchFamily="18" charset="0"/>
                <a:cs typeface="Times New Roman" panose="02020603050405020304" pitchFamily="18" charset="0"/>
              </a:rPr>
              <a:t>Health planners and policy-makers need to engage the government to allow those with urgent and chronic illnesses medical needs to be allowed healthcare access during lockdowns.</a:t>
            </a:r>
          </a:p>
        </p:txBody>
      </p:sp>
      <p:sp>
        <p:nvSpPr>
          <p:cNvPr id="4" name="Title 1">
            <a:extLst>
              <a:ext uri="{FF2B5EF4-FFF2-40B4-BE49-F238E27FC236}">
                <a16:creationId xmlns:a16="http://schemas.microsoft.com/office/drawing/2014/main" id="{2B23E841-8D50-5D4F-A5EE-7E0C291AC35D}"/>
              </a:ext>
            </a:extLst>
          </p:cNvPr>
          <p:cNvSpPr txBox="1">
            <a:spLocks noGrp="1"/>
          </p:cNvSpPr>
          <p:nvPr>
            <p:ph type="title"/>
          </p:nvPr>
        </p:nvSpPr>
        <p:spPr>
          <a:xfrm>
            <a:off x="1337903" y="475640"/>
            <a:ext cx="9856966" cy="1444600"/>
          </a:xfrm>
          <a:prstGeom prst="rect">
            <a:avLst/>
          </a:prstGeom>
          <a:solidFill>
            <a:srgbClr val="0070C0"/>
          </a:solidFill>
          <a:ln>
            <a:solidFill>
              <a:schemeClr val="accent5"/>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dirty="0"/>
              <a:t>                                            </a:t>
            </a:r>
            <a:r>
              <a:rPr lang="en-US" dirty="0">
                <a:solidFill>
                  <a:schemeClr val="bg1"/>
                </a:solidFill>
                <a:latin typeface="Arial Black" panose="020B0A04020102020204" pitchFamily="34" charset="0"/>
                <a:cs typeface="Times New Roman" panose="02020603050405020304" pitchFamily="18" charset="0"/>
              </a:rPr>
              <a:t>RECOMMENDATIONS</a:t>
            </a:r>
          </a:p>
        </p:txBody>
      </p:sp>
    </p:spTree>
    <p:extLst>
      <p:ext uri="{BB962C8B-B14F-4D97-AF65-F5344CB8AC3E}">
        <p14:creationId xmlns:p14="http://schemas.microsoft.com/office/powerpoint/2010/main" val="358207740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E841-8D50-5D4F-A5EE-7E0C291AC35D}"/>
              </a:ext>
            </a:extLst>
          </p:cNvPr>
          <p:cNvSpPr>
            <a:spLocks noGrp="1"/>
          </p:cNvSpPr>
          <p:nvPr>
            <p:ph type="title"/>
          </p:nvPr>
        </p:nvSpPr>
        <p:spPr>
          <a:xfrm>
            <a:off x="914400" y="621060"/>
            <a:ext cx="10363200" cy="1304578"/>
          </a:xfrm>
          <a:solidFill>
            <a:srgbClr val="0070C0"/>
          </a:solidFill>
          <a:ln>
            <a:solidFill>
              <a:schemeClr val="accent5"/>
            </a:solidFill>
          </a:ln>
        </p:spPr>
        <p:txBody>
          <a:bodyPr>
            <a:normAutofit/>
          </a:bodyPr>
          <a:lstStyle/>
          <a:p>
            <a:pPr algn="ctr" eaLnBrk="1" fontAlgn="auto" hangingPunct="1">
              <a:spcAft>
                <a:spcPts val="0"/>
              </a:spcAft>
              <a:defRPr/>
            </a:pPr>
            <a:br>
              <a:rPr lang="en-GB" sz="3600"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br>
            <a:r>
              <a:rPr lang="en-GB" sz="3600"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t>RESEARCH STUDY</a:t>
            </a:r>
            <a:br>
              <a:rPr lang="en-GB" sz="1800" b="1" kern="0" dirty="0">
                <a:solidFill>
                  <a:srgbClr val="000000"/>
                </a:solidFill>
                <a:latin typeface="Calibri" panose="020F0502020204030204" pitchFamily="34" charset="0"/>
                <a:ea typeface="Yu Gothic Light" panose="020B0300000000000000" pitchFamily="34" charset="-128"/>
                <a:cs typeface="Times New Roman" panose="02020603050405020304" pitchFamily="18" charset="0"/>
              </a:rPr>
            </a:br>
            <a:endParaRPr lang="en-GB" sz="1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705316-9FE3-BF40-8D51-32A1B91E776A}"/>
              </a:ext>
            </a:extLst>
          </p:cNvPr>
          <p:cNvSpPr>
            <a:spLocks noGrp="1"/>
          </p:cNvSpPr>
          <p:nvPr>
            <p:ph idx="1"/>
          </p:nvPr>
        </p:nvSpPr>
        <p:spPr>
          <a:xfrm>
            <a:off x="914400" y="1925638"/>
            <a:ext cx="10363200" cy="3979862"/>
          </a:xfrm>
        </p:spPr>
        <p:txBody>
          <a:bodyPr>
            <a:normAutofit/>
          </a:bodyPr>
          <a:lstStyle/>
          <a:p>
            <a:pPr>
              <a:defRPr/>
            </a:pP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Has COVID-19 affected healthcare workers vigilance and management of Typhoid in Harare healthcare facilities?</a:t>
            </a:r>
            <a:endParaRPr lang="en-GB"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3397777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8" y="914400"/>
            <a:ext cx="11181805" cy="4551945"/>
          </a:xfrm>
        </p:spPr>
        <p:txBody>
          <a:bodyPr>
            <a:normAutofit fontScale="92500" lnSpcReduction="20000"/>
          </a:bodyPr>
          <a:lstStyle/>
          <a:p>
            <a:pPr>
              <a:buFont typeface="Wingdings" panose="05000000000000000000" pitchFamily="2" charset="2"/>
              <a:buChar char="ü"/>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Health planners and policy-makers should advocate for creation of medicine subsidies to improve availability and access to medicines</a:t>
            </a:r>
          </a:p>
          <a:p>
            <a:pPr marL="0" indent="0">
              <a:buNone/>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City Fathers and other relevant stakeholders need to chip-in to address issues to do with infrastructure maintenance and WASH so as to curb the continued occurrence of typhoid in the community.</a:t>
            </a:r>
          </a:p>
          <a:p>
            <a:pPr>
              <a:buFont typeface="Wingdings" panose="05000000000000000000" pitchFamily="2" charset="2"/>
              <a:buChar char="ü"/>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Training of more HCW and improvement of working conditions is needed to address the issues like staff shortages.</a:t>
            </a:r>
          </a:p>
          <a:p>
            <a:endParaRPr lang="en-US" dirty="0"/>
          </a:p>
        </p:txBody>
      </p:sp>
      <p:sp>
        <p:nvSpPr>
          <p:cNvPr id="4" name="Title 1">
            <a:extLst>
              <a:ext uri="{FF2B5EF4-FFF2-40B4-BE49-F238E27FC236}">
                <a16:creationId xmlns:a16="http://schemas.microsoft.com/office/drawing/2014/main" id="{2B23E841-8D50-5D4F-A5EE-7E0C291AC35D}"/>
              </a:ext>
            </a:extLst>
          </p:cNvPr>
          <p:cNvSpPr txBox="1">
            <a:spLocks noGrp="1"/>
          </p:cNvSpPr>
          <p:nvPr>
            <p:ph type="title"/>
          </p:nvPr>
        </p:nvSpPr>
        <p:spPr>
          <a:xfrm>
            <a:off x="1190322" y="543262"/>
            <a:ext cx="9926169" cy="1311664"/>
          </a:xfrm>
          <a:prstGeom prst="rect">
            <a:avLst/>
          </a:prstGeom>
          <a:solidFill>
            <a:srgbClr val="0070C0"/>
          </a:solidFill>
          <a:ln>
            <a:solidFill>
              <a:schemeClr val="accent5"/>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dirty="0"/>
              <a:t>                                            </a:t>
            </a:r>
            <a:r>
              <a:rPr lang="en-US" dirty="0">
                <a:solidFill>
                  <a:schemeClr val="bg1"/>
                </a:solidFill>
                <a:latin typeface="Arial Black" panose="020B0A04020102020204" pitchFamily="34" charset="0"/>
                <a:cs typeface="Times New Roman" panose="02020603050405020304" pitchFamily="18" charset="0"/>
              </a:rPr>
              <a:t>RECOMMENDATIONS</a:t>
            </a:r>
          </a:p>
        </p:txBody>
      </p:sp>
    </p:spTree>
    <p:extLst>
      <p:ext uri="{BB962C8B-B14F-4D97-AF65-F5344CB8AC3E}">
        <p14:creationId xmlns:p14="http://schemas.microsoft.com/office/powerpoint/2010/main" val="201097702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5" y="49109"/>
            <a:ext cx="9603275" cy="421154"/>
          </a:xfrm>
        </p:spPr>
        <p:txBody>
          <a:bodyPr>
            <a:normAutofit fontScale="90000"/>
          </a:bodyPr>
          <a:lstStyle/>
          <a:p>
            <a:r>
              <a:rPr lang="en-US" sz="5400" dirty="0">
                <a:latin typeface="Arial Black" panose="020B0A04020102020204" pitchFamily="34" charset="0"/>
              </a:rPr>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8902" y="2769207"/>
            <a:ext cx="3525454" cy="26965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225" y="744583"/>
            <a:ext cx="6200775" cy="598278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583"/>
            <a:ext cx="5991226" cy="5982788"/>
          </a:xfrm>
          <a:prstGeom prst="rect">
            <a:avLst/>
          </a:prstGeom>
        </p:spPr>
      </p:pic>
    </p:spTree>
    <p:extLst>
      <p:ext uri="{BB962C8B-B14F-4D97-AF65-F5344CB8AC3E}">
        <p14:creationId xmlns:p14="http://schemas.microsoft.com/office/powerpoint/2010/main" val="30503209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817" y="2015732"/>
            <a:ext cx="11547566" cy="3450613"/>
          </a:xfrm>
        </p:spPr>
        <p:txBody>
          <a:bodyPr/>
          <a:lstStyle/>
          <a:p>
            <a:r>
              <a:rPr lang="en-US" sz="2800" b="1" dirty="0">
                <a:latin typeface="Times New Roman" panose="02020603050405020304" pitchFamily="18" charset="0"/>
                <a:cs typeface="Times New Roman" panose="02020603050405020304" pitchFamily="18" charset="0"/>
              </a:rPr>
              <a:t>In this research ,we seek to understand how healthcare workers (HCW) are identifying (diagnosing) and managing Typhoid cases during the COVID period, taking into account the current climate of crisis, persistent resource constraints and the syndromic management of disease.</a:t>
            </a:r>
          </a:p>
          <a:p>
            <a:endParaRPr lang="en-US" dirty="0"/>
          </a:p>
        </p:txBody>
      </p:sp>
      <p:sp>
        <p:nvSpPr>
          <p:cNvPr id="4" name="Title 1">
            <a:extLst>
              <a:ext uri="{FF2B5EF4-FFF2-40B4-BE49-F238E27FC236}">
                <a16:creationId xmlns:a16="http://schemas.microsoft.com/office/drawing/2014/main" id="{2B23E841-8D50-5D4F-A5EE-7E0C291AC35D}"/>
              </a:ext>
            </a:extLst>
          </p:cNvPr>
          <p:cNvSpPr>
            <a:spLocks noGrp="1"/>
          </p:cNvSpPr>
          <p:nvPr>
            <p:ph type="title"/>
          </p:nvPr>
        </p:nvSpPr>
        <p:spPr>
          <a:xfrm>
            <a:off x="1347076" y="526357"/>
            <a:ext cx="10122113" cy="1380819"/>
          </a:xfrm>
          <a:solidFill>
            <a:srgbClr val="0070C0"/>
          </a:solidFill>
          <a:ln>
            <a:solidFill>
              <a:schemeClr val="accent5"/>
            </a:solidFill>
          </a:ln>
        </p:spPr>
        <p:txBody>
          <a:bodyPr>
            <a:normAutofit/>
          </a:bodyPr>
          <a:lstStyle/>
          <a:p>
            <a:pPr algn="ctr" eaLnBrk="1" fontAlgn="auto" hangingPunct="1">
              <a:spcAft>
                <a:spcPts val="0"/>
              </a:spcAft>
              <a:defRPr/>
            </a:pPr>
            <a:br>
              <a:rPr lang="en-GB"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br>
            <a:r>
              <a:rPr lang="en-GB"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t>STUDY RATIONALE</a:t>
            </a:r>
            <a:endParaRPr lang="en-GB" dirty="0">
              <a:solidFill>
                <a:schemeClr val="bg1"/>
              </a:solidFill>
              <a:latin typeface="Arial Black" panose="020B0A040201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0083850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796834"/>
            <a:ext cx="11194868" cy="5055326"/>
          </a:xfrm>
        </p:spPr>
        <p:txBody>
          <a:bodyPr>
            <a:normAutofit lnSpcReduction="10000"/>
          </a:bodyPr>
          <a:lstStyle/>
          <a:p>
            <a:pPr marL="0" indent="0">
              <a:buNone/>
            </a:pPr>
            <a:endParaRPr lang="en-US" dirty="0"/>
          </a:p>
          <a:p>
            <a:pPr>
              <a:buFont typeface="Wingdings" panose="05000000000000000000" pitchFamily="2" charset="2"/>
              <a:buChar char="ü"/>
            </a:pP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800" b="1" dirty="0">
                <a:latin typeface="Times New Roman" panose="02020603050405020304" pitchFamily="18" charset="0"/>
                <a:cs typeface="Times New Roman" panose="02020603050405020304" pitchFamily="18" charset="0"/>
              </a:rPr>
              <a:t>To understand the views, work-related experiences and concerns of healthcare workers (HCW) regarding Typhoid.</a:t>
            </a:r>
          </a:p>
          <a:p>
            <a:pPr>
              <a:buFont typeface="Wingdings" panose="05000000000000000000" pitchFamily="2" charset="2"/>
              <a:buChar char="ü"/>
            </a:pPr>
            <a:r>
              <a:rPr lang="en-US" sz="2800" b="1" dirty="0">
                <a:latin typeface="Times New Roman" panose="02020603050405020304" pitchFamily="18" charset="0"/>
                <a:cs typeface="Times New Roman" panose="02020603050405020304" pitchFamily="18" charset="0"/>
              </a:rPr>
              <a:t>To understand the views, work-related experiences and concerns of HCW regarding COVID-19</a:t>
            </a:r>
          </a:p>
          <a:p>
            <a:pPr>
              <a:buFont typeface="Wingdings" panose="05000000000000000000" pitchFamily="2" charset="2"/>
              <a:buChar char="ü"/>
            </a:pPr>
            <a:r>
              <a:rPr lang="en-US" sz="2800" b="1" dirty="0">
                <a:latin typeface="Times New Roman" panose="02020603050405020304" pitchFamily="18" charset="0"/>
                <a:cs typeface="Times New Roman" panose="02020603050405020304" pitchFamily="18" charset="0"/>
              </a:rPr>
              <a:t>To understand how the COVID-19 pandemic has affected the HCW vigilance for and management of Typhoid</a:t>
            </a:r>
          </a:p>
          <a:p>
            <a:endParaRPr lang="en-US" sz="2800" dirty="0"/>
          </a:p>
        </p:txBody>
      </p:sp>
      <p:sp>
        <p:nvSpPr>
          <p:cNvPr id="4" name="Title 1">
            <a:extLst>
              <a:ext uri="{FF2B5EF4-FFF2-40B4-BE49-F238E27FC236}">
                <a16:creationId xmlns:a16="http://schemas.microsoft.com/office/drawing/2014/main" id="{2B23E841-8D50-5D4F-A5EE-7E0C291AC35D}"/>
              </a:ext>
            </a:extLst>
          </p:cNvPr>
          <p:cNvSpPr>
            <a:spLocks noGrp="1"/>
          </p:cNvSpPr>
          <p:nvPr>
            <p:ph type="title"/>
          </p:nvPr>
        </p:nvSpPr>
        <p:spPr>
          <a:xfrm>
            <a:off x="1386266" y="673890"/>
            <a:ext cx="9860854" cy="1220223"/>
          </a:xfrm>
          <a:solidFill>
            <a:srgbClr val="0070C0"/>
          </a:solidFill>
          <a:ln>
            <a:solidFill>
              <a:schemeClr val="accent5"/>
            </a:solidFill>
          </a:ln>
        </p:spPr>
        <p:txBody>
          <a:bodyPr>
            <a:normAutofit/>
          </a:bodyPr>
          <a:lstStyle/>
          <a:p>
            <a:pPr algn="ctr">
              <a:defRPr/>
            </a:pPr>
            <a:r>
              <a:rPr lang="en-GB"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t>Objectives</a:t>
            </a:r>
            <a:endParaRPr lang="en-GB" dirty="0">
              <a:solidFill>
                <a:schemeClr val="bg1"/>
              </a:solidFill>
              <a:latin typeface="Arial Black" panose="020B0A040201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8440387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79" y="1097280"/>
            <a:ext cx="9603275" cy="4369065"/>
          </a:xfrm>
        </p:spPr>
        <p:txBody>
          <a:bodyPr>
            <a:normAutofit/>
          </a:bodyPr>
          <a:lstStyle/>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Research Type: </a:t>
            </a:r>
            <a:r>
              <a:rPr lang="en-US" sz="2800" dirty="0">
                <a:latin typeface="Times New Roman" panose="02020603050405020304" pitchFamily="18" charset="0"/>
                <a:cs typeface="Times New Roman" panose="02020603050405020304" pitchFamily="18" charset="0"/>
              </a:rPr>
              <a:t>Qualitative</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We want to gain a deeper understanding of how COVID-19 and Typhoid are associated in the lived reality of HCWs identifying and managing Typhoid cases in Harare</a:t>
            </a:r>
          </a:p>
        </p:txBody>
      </p:sp>
      <p:sp>
        <p:nvSpPr>
          <p:cNvPr id="4" name="Title 1">
            <a:extLst>
              <a:ext uri="{FF2B5EF4-FFF2-40B4-BE49-F238E27FC236}">
                <a16:creationId xmlns:a16="http://schemas.microsoft.com/office/drawing/2014/main" id="{2B23E841-8D50-5D4F-A5EE-7E0C291AC35D}"/>
              </a:ext>
            </a:extLst>
          </p:cNvPr>
          <p:cNvSpPr>
            <a:spLocks noGrp="1"/>
          </p:cNvSpPr>
          <p:nvPr>
            <p:ph type="title"/>
          </p:nvPr>
        </p:nvSpPr>
        <p:spPr>
          <a:xfrm>
            <a:off x="1451578" y="998359"/>
            <a:ext cx="9603275" cy="921881"/>
          </a:xfrm>
          <a:solidFill>
            <a:srgbClr val="0070C0"/>
          </a:solidFill>
          <a:ln>
            <a:solidFill>
              <a:schemeClr val="accent5"/>
            </a:solidFill>
          </a:ln>
        </p:spPr>
        <p:txBody>
          <a:bodyPr>
            <a:normAutofit/>
          </a:bodyPr>
          <a:lstStyle/>
          <a:p>
            <a:pPr algn="ctr" eaLnBrk="1" fontAlgn="auto" hangingPunct="1">
              <a:spcAft>
                <a:spcPts val="0"/>
              </a:spcAft>
              <a:defRPr/>
            </a:pPr>
            <a:r>
              <a:rPr lang="en-GB"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t>STUDY DESIGN </a:t>
            </a:r>
            <a:endParaRPr lang="en-GB" dirty="0">
              <a:solidFill>
                <a:schemeClr val="bg1"/>
              </a:solidFill>
              <a:latin typeface="Arial Black" panose="020B0A040201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5618273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1" y="744583"/>
            <a:ext cx="11103428" cy="5120640"/>
          </a:xfrm>
        </p:spPr>
        <p:txBody>
          <a:bodyPr>
            <a:normAutofit fontScale="92500" lnSpcReduction="10000"/>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Observations-</a:t>
            </a:r>
            <a:r>
              <a:rPr lang="en-US" sz="2800" dirty="0">
                <a:latin typeface="Times New Roman" panose="02020603050405020304" pitchFamily="18" charset="0"/>
                <a:cs typeface="Times New Roman" panose="02020603050405020304" pitchFamily="18" charset="0"/>
              </a:rPr>
              <a:t> observing Outpatients Department (OPD) nurses upon request of consent, in the consultation room, in order to understand how they attend a patient, reach a diagnosis and ultimately manage the patient. </a:t>
            </a:r>
          </a:p>
          <a:p>
            <a:r>
              <a:rPr lang="en-US" sz="2800" dirty="0">
                <a:latin typeface="Times New Roman" panose="02020603050405020304" pitchFamily="18" charset="0"/>
                <a:cs typeface="Times New Roman" panose="02020603050405020304" pitchFamily="18" charset="0"/>
              </a:rPr>
              <a:t>This was after getting consent from a patient at the OPD as to whether we can sit in or not.</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In-depth interviews- </a:t>
            </a:r>
            <a:r>
              <a:rPr lang="en-US" sz="2800" dirty="0">
                <a:latin typeface="Times New Roman" panose="02020603050405020304" pitchFamily="18" charset="0"/>
                <a:cs typeface="Times New Roman" panose="02020603050405020304" pitchFamily="18" charset="0"/>
              </a:rPr>
              <a:t>one-on-one interviews with OPD nurses and pharmacists upon granting of consent.</a:t>
            </a: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2B23E841-8D50-5D4F-A5EE-7E0C291AC35D}"/>
              </a:ext>
            </a:extLst>
          </p:cNvPr>
          <p:cNvSpPr>
            <a:spLocks noGrp="1"/>
          </p:cNvSpPr>
          <p:nvPr>
            <p:ph type="title"/>
          </p:nvPr>
        </p:nvSpPr>
        <p:spPr>
          <a:xfrm>
            <a:off x="1188720" y="568235"/>
            <a:ext cx="9940834" cy="1338942"/>
          </a:xfrm>
          <a:solidFill>
            <a:srgbClr val="0070C0"/>
          </a:solidFill>
          <a:ln>
            <a:solidFill>
              <a:schemeClr val="accent5"/>
            </a:solidFill>
          </a:ln>
        </p:spPr>
        <p:txBody>
          <a:bodyPr/>
          <a:lstStyle/>
          <a:p>
            <a:pPr algn="ctr">
              <a:defRPr/>
            </a:pPr>
            <a:r>
              <a:rPr lang="en-GB" b="1" kern="0" dirty="0">
                <a:solidFill>
                  <a:schemeClr val="bg1"/>
                </a:solidFill>
                <a:latin typeface="Arial Black" panose="020B0A04020102020204" pitchFamily="34" charset="0"/>
                <a:ea typeface="Yu Gothic Light" panose="020B0300000000000000" pitchFamily="34" charset="-128"/>
                <a:cs typeface="Times New Roman" panose="02020603050405020304" pitchFamily="18" charset="0"/>
              </a:rPr>
              <a:t>Research METHODS</a:t>
            </a:r>
            <a:endParaRPr lang="en-GB" dirty="0">
              <a:solidFill>
                <a:schemeClr val="bg1"/>
              </a:solidFill>
              <a:latin typeface="Arial Black" panose="020B0A040201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1976333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74109470"/>
              </p:ext>
            </p:extLst>
          </p:nvPr>
        </p:nvGraphicFramePr>
        <p:xfrm>
          <a:off x="274319" y="104505"/>
          <a:ext cx="11403876" cy="5001097"/>
        </p:xfrm>
        <a:graphic>
          <a:graphicData uri="http://schemas.openxmlformats.org/drawingml/2006/table">
            <a:tbl>
              <a:tblPr firstRow="1" bandRow="1">
                <a:tableStyleId>{7DF18680-E054-41AD-8BC1-D1AEF772440D}</a:tableStyleId>
              </a:tblPr>
              <a:tblGrid>
                <a:gridCol w="3801292">
                  <a:extLst>
                    <a:ext uri="{9D8B030D-6E8A-4147-A177-3AD203B41FA5}">
                      <a16:colId xmlns:a16="http://schemas.microsoft.com/office/drawing/2014/main" val="20000"/>
                    </a:ext>
                  </a:extLst>
                </a:gridCol>
                <a:gridCol w="3801292">
                  <a:extLst>
                    <a:ext uri="{9D8B030D-6E8A-4147-A177-3AD203B41FA5}">
                      <a16:colId xmlns:a16="http://schemas.microsoft.com/office/drawing/2014/main" val="20001"/>
                    </a:ext>
                  </a:extLst>
                </a:gridCol>
                <a:gridCol w="3801292">
                  <a:extLst>
                    <a:ext uri="{9D8B030D-6E8A-4147-A177-3AD203B41FA5}">
                      <a16:colId xmlns:a16="http://schemas.microsoft.com/office/drawing/2014/main" val="20002"/>
                    </a:ext>
                  </a:extLst>
                </a:gridCol>
              </a:tblGrid>
              <a:tr h="770706">
                <a:tc>
                  <a:txBody>
                    <a:bodyPr/>
                    <a:lstStyle/>
                    <a:p>
                      <a:r>
                        <a:rPr lang="en-US" b="1" dirty="0">
                          <a:latin typeface="Arial Black" panose="020B0A04020102020204" pitchFamily="34" charset="0"/>
                          <a:cs typeface="Times New Roman" panose="02020603050405020304" pitchFamily="18" charset="0"/>
                        </a:rPr>
                        <a:t>SITE</a:t>
                      </a:r>
                    </a:p>
                  </a:txBody>
                  <a:tcPr/>
                </a:tc>
                <a:tc>
                  <a:txBody>
                    <a:bodyPr/>
                    <a:lstStyle/>
                    <a:p>
                      <a:r>
                        <a:rPr lang="en-US" b="1" dirty="0">
                          <a:latin typeface="Arial Black" panose="020B0A04020102020204" pitchFamily="34" charset="0"/>
                          <a:cs typeface="Times New Roman" panose="02020603050405020304" pitchFamily="18" charset="0"/>
                        </a:rPr>
                        <a:t>IN-DEPTH</a:t>
                      </a:r>
                      <a:r>
                        <a:rPr lang="en-US" b="1" baseline="0" dirty="0">
                          <a:latin typeface="Arial Black" panose="020B0A04020102020204" pitchFamily="34" charset="0"/>
                          <a:cs typeface="Times New Roman" panose="02020603050405020304" pitchFamily="18" charset="0"/>
                        </a:rPr>
                        <a:t> INTERVIEWS</a:t>
                      </a:r>
                      <a:endParaRPr lang="en-US" b="1" dirty="0">
                        <a:latin typeface="Arial Black" panose="020B0A04020102020204" pitchFamily="34" charset="0"/>
                        <a:cs typeface="Times New Roman" panose="02020603050405020304" pitchFamily="18" charset="0"/>
                      </a:endParaRPr>
                    </a:p>
                  </a:txBody>
                  <a:tcPr/>
                </a:tc>
                <a:tc>
                  <a:txBody>
                    <a:bodyPr/>
                    <a:lstStyle/>
                    <a:p>
                      <a:r>
                        <a:rPr lang="en-US" b="1" dirty="0">
                          <a:latin typeface="Arial Black" panose="020B0A04020102020204" pitchFamily="34" charset="0"/>
                          <a:cs typeface="Times New Roman" panose="02020603050405020304" pitchFamily="18" charset="0"/>
                        </a:rPr>
                        <a:t>OBSERVATIONS</a:t>
                      </a:r>
                    </a:p>
                  </a:txBody>
                  <a:tcPr/>
                </a:tc>
                <a:extLst>
                  <a:ext uri="{0D108BD9-81ED-4DB2-BD59-A6C34878D82A}">
                    <a16:rowId xmlns:a16="http://schemas.microsoft.com/office/drawing/2014/main" val="10000"/>
                  </a:ext>
                </a:extLst>
              </a:tr>
              <a:tr h="875694">
                <a:tc>
                  <a:txBody>
                    <a:bodyPr/>
                    <a:lstStyle/>
                    <a:p>
                      <a:r>
                        <a:rPr lang="en-US" b="1" dirty="0" err="1">
                          <a:latin typeface="Times New Roman" panose="02020603050405020304" pitchFamily="18" charset="0"/>
                          <a:cs typeface="Times New Roman" panose="02020603050405020304" pitchFamily="18" charset="0"/>
                        </a:rPr>
                        <a:t>Mabvuku</a:t>
                      </a:r>
                      <a:r>
                        <a:rPr lang="en-US" b="1" dirty="0">
                          <a:latin typeface="Times New Roman" panose="02020603050405020304" pitchFamily="18" charset="0"/>
                          <a:cs typeface="Times New Roman" panose="02020603050405020304" pitchFamily="18" charset="0"/>
                        </a:rPr>
                        <a:t> (Pilot)</a:t>
                      </a:r>
                    </a:p>
                  </a:txBody>
                  <a:tcPr/>
                </a:tc>
                <a:tc>
                  <a:txBody>
                    <a:bodyPr/>
                    <a:lstStyle/>
                    <a:p>
                      <a:r>
                        <a:rPr lang="en-US" b="1" dirty="0">
                          <a:latin typeface="Times New Roman" panose="02020603050405020304" pitchFamily="18" charset="0"/>
                          <a:cs typeface="Times New Roman" panose="02020603050405020304" pitchFamily="18" charset="0"/>
                        </a:rPr>
                        <a:t>                 2</a:t>
                      </a:r>
                    </a:p>
                  </a:txBody>
                  <a:tcPr/>
                </a:tc>
                <a:tc>
                  <a:txBody>
                    <a:bodyPr/>
                    <a:lstStyle/>
                    <a:p>
                      <a:r>
                        <a:rPr lang="en-US" b="1" dirty="0">
                          <a:latin typeface="Times New Roman" panose="02020603050405020304" pitchFamily="18" charset="0"/>
                          <a:cs typeface="Times New Roman" panose="02020603050405020304" pitchFamily="18" charset="0"/>
                        </a:rPr>
                        <a:t>                 15</a:t>
                      </a:r>
                    </a:p>
                  </a:txBody>
                  <a:tcPr/>
                </a:tc>
                <a:extLst>
                  <a:ext uri="{0D108BD9-81ED-4DB2-BD59-A6C34878D82A}">
                    <a16:rowId xmlns:a16="http://schemas.microsoft.com/office/drawing/2014/main" val="10001"/>
                  </a:ext>
                </a:extLst>
              </a:tr>
              <a:tr h="875694">
                <a:tc>
                  <a:txBody>
                    <a:bodyPr/>
                    <a:lstStyle/>
                    <a:p>
                      <a:r>
                        <a:rPr lang="en-US" b="1" dirty="0" err="1">
                          <a:latin typeface="Times New Roman" panose="02020603050405020304" pitchFamily="18" charset="0"/>
                          <a:cs typeface="Times New Roman" panose="02020603050405020304" pitchFamily="18" charset="0"/>
                        </a:rPr>
                        <a:t>Kambuzuma</a:t>
                      </a:r>
                      <a:r>
                        <a:rPr lang="en-US" b="1" dirty="0">
                          <a:latin typeface="Times New Roman" panose="02020603050405020304" pitchFamily="18" charset="0"/>
                          <a:cs typeface="Times New Roman" panose="02020603050405020304" pitchFamily="18" charset="0"/>
                        </a:rPr>
                        <a:t> (Pilot)</a:t>
                      </a:r>
                    </a:p>
                  </a:txBody>
                  <a:tcPr/>
                </a:tc>
                <a:tc>
                  <a:txBody>
                    <a:bodyPr/>
                    <a:lstStyle/>
                    <a:p>
                      <a:r>
                        <a:rPr lang="en-US" b="1" dirty="0">
                          <a:latin typeface="Times New Roman" panose="02020603050405020304" pitchFamily="18" charset="0"/>
                          <a:cs typeface="Times New Roman" panose="02020603050405020304" pitchFamily="18" charset="0"/>
                        </a:rPr>
                        <a:t>                 3</a:t>
                      </a:r>
                    </a:p>
                  </a:txBody>
                  <a:tcPr/>
                </a:tc>
                <a:tc>
                  <a:txBody>
                    <a:bodyPr/>
                    <a:lstStyle/>
                    <a:p>
                      <a:r>
                        <a:rPr lang="en-US" b="1" dirty="0">
                          <a:latin typeface="Times New Roman" panose="02020603050405020304" pitchFamily="18" charset="0"/>
                          <a:cs typeface="Times New Roman" panose="02020603050405020304" pitchFamily="18" charset="0"/>
                        </a:rPr>
                        <a:t>                 21</a:t>
                      </a:r>
                    </a:p>
                  </a:txBody>
                  <a:tcPr/>
                </a:tc>
                <a:extLst>
                  <a:ext uri="{0D108BD9-81ED-4DB2-BD59-A6C34878D82A}">
                    <a16:rowId xmlns:a16="http://schemas.microsoft.com/office/drawing/2014/main" val="10002"/>
                  </a:ext>
                </a:extLst>
              </a:tr>
              <a:tr h="727615">
                <a:tc>
                  <a:txBody>
                    <a:bodyPr/>
                    <a:lstStyle/>
                    <a:p>
                      <a:r>
                        <a:rPr lang="en-US" b="1" dirty="0" err="1">
                          <a:latin typeface="Times New Roman" panose="02020603050405020304" pitchFamily="18" charset="0"/>
                          <a:cs typeface="Times New Roman" panose="02020603050405020304" pitchFamily="18" charset="0"/>
                        </a:rPr>
                        <a:t>Mbare</a:t>
                      </a:r>
                      <a:r>
                        <a:rPr lang="en-US" b="1" dirty="0">
                          <a:latin typeface="Times New Roman" panose="02020603050405020304" pitchFamily="18" charset="0"/>
                          <a:cs typeface="Times New Roman" panose="02020603050405020304" pitchFamily="18" charset="0"/>
                        </a:rPr>
                        <a:t> (Main Study)</a:t>
                      </a:r>
                    </a:p>
                  </a:txBody>
                  <a:tcPr/>
                </a:tc>
                <a:tc>
                  <a:txBody>
                    <a:bodyPr/>
                    <a:lstStyle/>
                    <a:p>
                      <a:r>
                        <a:rPr lang="en-US" b="1" dirty="0">
                          <a:latin typeface="Times New Roman" panose="02020603050405020304" pitchFamily="18" charset="0"/>
                          <a:cs typeface="Times New Roman" panose="02020603050405020304" pitchFamily="18" charset="0"/>
                        </a:rPr>
                        <a:t>                 8</a:t>
                      </a:r>
                    </a:p>
                  </a:txBody>
                  <a:tcPr/>
                </a:tc>
                <a:tc>
                  <a:txBody>
                    <a:bodyPr/>
                    <a:lstStyle/>
                    <a:p>
                      <a:r>
                        <a:rPr lang="en-US" b="1" dirty="0">
                          <a:latin typeface="Times New Roman" panose="02020603050405020304" pitchFamily="18" charset="0"/>
                          <a:cs typeface="Times New Roman" panose="02020603050405020304" pitchFamily="18" charset="0"/>
                        </a:rPr>
                        <a:t>                 34</a:t>
                      </a:r>
                    </a:p>
                  </a:txBody>
                  <a:tcPr/>
                </a:tc>
                <a:extLst>
                  <a:ext uri="{0D108BD9-81ED-4DB2-BD59-A6C34878D82A}">
                    <a16:rowId xmlns:a16="http://schemas.microsoft.com/office/drawing/2014/main" val="10003"/>
                  </a:ext>
                </a:extLst>
              </a:tr>
              <a:tr h="875694">
                <a:tc>
                  <a:txBody>
                    <a:bodyPr/>
                    <a:lstStyle/>
                    <a:p>
                      <a:r>
                        <a:rPr lang="en-US" b="1" dirty="0" err="1">
                          <a:latin typeface="Times New Roman" panose="02020603050405020304" pitchFamily="18" charset="0"/>
                          <a:cs typeface="Times New Roman" panose="02020603050405020304" pitchFamily="18" charset="0"/>
                        </a:rPr>
                        <a:t>Budiriro</a:t>
                      </a:r>
                      <a:r>
                        <a:rPr lang="en-US" b="1" dirty="0">
                          <a:latin typeface="Times New Roman" panose="02020603050405020304" pitchFamily="18" charset="0"/>
                          <a:cs typeface="Times New Roman" panose="02020603050405020304" pitchFamily="18" charset="0"/>
                        </a:rPr>
                        <a:t> (Main Study)</a:t>
                      </a:r>
                    </a:p>
                  </a:txBody>
                  <a:tcPr/>
                </a:tc>
                <a:tc>
                  <a:txBody>
                    <a:bodyPr/>
                    <a:lstStyle/>
                    <a:p>
                      <a:r>
                        <a:rPr lang="en-US" b="1" dirty="0">
                          <a:latin typeface="Times New Roman" panose="02020603050405020304" pitchFamily="18" charset="0"/>
                          <a:cs typeface="Times New Roman" panose="02020603050405020304" pitchFamily="18" charset="0"/>
                        </a:rPr>
                        <a:t>                 7</a:t>
                      </a:r>
                    </a:p>
                  </a:txBody>
                  <a:tcPr/>
                </a:tc>
                <a:tc>
                  <a:txBody>
                    <a:bodyPr/>
                    <a:lstStyle/>
                    <a:p>
                      <a:r>
                        <a:rPr lang="en-US" b="1" dirty="0">
                          <a:latin typeface="Times New Roman" panose="02020603050405020304" pitchFamily="18" charset="0"/>
                          <a:cs typeface="Times New Roman" panose="02020603050405020304" pitchFamily="18" charset="0"/>
                        </a:rPr>
                        <a:t>                 45</a:t>
                      </a:r>
                    </a:p>
                  </a:txBody>
                  <a:tcPr/>
                </a:tc>
                <a:extLst>
                  <a:ext uri="{0D108BD9-81ED-4DB2-BD59-A6C34878D82A}">
                    <a16:rowId xmlns:a16="http://schemas.microsoft.com/office/drawing/2014/main" val="10004"/>
                  </a:ext>
                </a:extLst>
              </a:tr>
              <a:tr h="875694">
                <a:tc>
                  <a:txBody>
                    <a:bodyPr/>
                    <a:lstStyle/>
                    <a:p>
                      <a:r>
                        <a:rPr lang="en-US" b="1" dirty="0">
                          <a:latin typeface="Times New Roman" panose="02020603050405020304" pitchFamily="18" charset="0"/>
                          <a:cs typeface="Times New Roman" panose="02020603050405020304" pitchFamily="18" charset="0"/>
                        </a:rPr>
                        <a:t>Totals </a:t>
                      </a:r>
                    </a:p>
                  </a:txBody>
                  <a:tcPr/>
                </a:tc>
                <a:tc>
                  <a:txBody>
                    <a:bodyPr/>
                    <a:lstStyle/>
                    <a:p>
                      <a:r>
                        <a:rPr lang="en-US" b="1" dirty="0">
                          <a:latin typeface="Times New Roman" panose="02020603050405020304" pitchFamily="18" charset="0"/>
                          <a:cs typeface="Times New Roman" panose="02020603050405020304" pitchFamily="18" charset="0"/>
                        </a:rPr>
                        <a:t>                20</a:t>
                      </a:r>
                    </a:p>
                  </a:txBody>
                  <a:tcPr/>
                </a:tc>
                <a:tc>
                  <a:txBody>
                    <a:bodyPr/>
                    <a:lstStyle/>
                    <a:p>
                      <a:r>
                        <a:rPr lang="en-US" b="1" dirty="0">
                          <a:latin typeface="Times New Roman" panose="02020603050405020304" pitchFamily="18" charset="0"/>
                          <a:cs typeface="Times New Roman" panose="02020603050405020304" pitchFamily="18" charset="0"/>
                        </a:rPr>
                        <a:t>                 115</a:t>
                      </a: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3696399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136469"/>
            <a:ext cx="10610717" cy="4329877"/>
          </a:xfrm>
        </p:spPr>
        <p:txBody>
          <a:bodyPr>
            <a:normAutofit/>
          </a:bodyPr>
          <a:lstStyle/>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Mainly Nurses and Pharmacists /Dispensary Assistant</a:t>
            </a:r>
          </a:p>
          <a:p>
            <a:pPr marL="0" indent="0">
              <a:buNone/>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Other health professionals- Clinic Hygienists, Counselors to also help us gain a general understanding on the typhoid and covid-19 management during the peak periods.</a:t>
            </a:r>
          </a:p>
          <a:p>
            <a:endParaRPr lang="en-US"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B23E841-8D50-5D4F-A5EE-7E0C291AC35D}"/>
              </a:ext>
            </a:extLst>
          </p:cNvPr>
          <p:cNvSpPr>
            <a:spLocks noGrp="1"/>
          </p:cNvSpPr>
          <p:nvPr>
            <p:ph type="title"/>
          </p:nvPr>
        </p:nvSpPr>
        <p:spPr>
          <a:xfrm>
            <a:off x="1347075" y="627018"/>
            <a:ext cx="9707779" cy="1240971"/>
          </a:xfrm>
          <a:solidFill>
            <a:srgbClr val="0070C0"/>
          </a:solidFill>
          <a:ln>
            <a:solidFill>
              <a:schemeClr val="accent5"/>
            </a:solidFill>
          </a:ln>
        </p:spPr>
        <p:txBody>
          <a:bodyPr/>
          <a:lstStyle/>
          <a:p>
            <a:r>
              <a:rPr lang="en-US" sz="1800" dirty="0"/>
              <a:t>                                           </a:t>
            </a:r>
            <a:r>
              <a:rPr lang="en-US" dirty="0">
                <a:solidFill>
                  <a:schemeClr val="bg1"/>
                </a:solidFill>
                <a:latin typeface="Arial Black" panose="020B0A04020102020204" pitchFamily="34" charset="0"/>
                <a:cs typeface="Times New Roman" panose="02020603050405020304" pitchFamily="18" charset="0"/>
              </a:rPr>
              <a:t>STUDY PARTICIPANTS</a:t>
            </a:r>
          </a:p>
        </p:txBody>
      </p:sp>
    </p:spTree>
    <p:custDataLst>
      <p:tags r:id="rId1"/>
    </p:custDataLst>
    <p:extLst>
      <p:ext uri="{BB962C8B-B14F-4D97-AF65-F5344CB8AC3E}">
        <p14:creationId xmlns:p14="http://schemas.microsoft.com/office/powerpoint/2010/main" val="286486391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9907326"/>
              </p:ext>
            </p:extLst>
          </p:nvPr>
        </p:nvGraphicFramePr>
        <p:xfrm>
          <a:off x="1747777" y="0"/>
          <a:ext cx="9114895" cy="6461752"/>
        </p:xfrm>
        <a:graphic>
          <a:graphicData uri="http://schemas.openxmlformats.org/drawingml/2006/table">
            <a:tbl>
              <a:tblPr firstRow="1" firstCol="1" bandRow="1">
                <a:tableStyleId>{08FB837D-C827-4EFA-A057-4D05807E0F7C}</a:tableStyleId>
              </a:tblPr>
              <a:tblGrid>
                <a:gridCol w="4166886">
                  <a:extLst>
                    <a:ext uri="{9D8B030D-6E8A-4147-A177-3AD203B41FA5}">
                      <a16:colId xmlns:a16="http://schemas.microsoft.com/office/drawing/2014/main" val="4257474340"/>
                    </a:ext>
                  </a:extLst>
                </a:gridCol>
                <a:gridCol w="1388962">
                  <a:extLst>
                    <a:ext uri="{9D8B030D-6E8A-4147-A177-3AD203B41FA5}">
                      <a16:colId xmlns:a16="http://schemas.microsoft.com/office/drawing/2014/main" val="2863188971"/>
                    </a:ext>
                  </a:extLst>
                </a:gridCol>
                <a:gridCol w="3559047">
                  <a:extLst>
                    <a:ext uri="{9D8B030D-6E8A-4147-A177-3AD203B41FA5}">
                      <a16:colId xmlns:a16="http://schemas.microsoft.com/office/drawing/2014/main" val="3624881477"/>
                    </a:ext>
                  </a:extLst>
                </a:gridCol>
              </a:tblGrid>
              <a:tr h="485527">
                <a:tc>
                  <a:txBody>
                    <a:bodyPr/>
                    <a:lstStyle/>
                    <a:p>
                      <a:pPr algn="just">
                        <a:lnSpc>
                          <a:spcPct val="150000"/>
                        </a:lnSpc>
                        <a:spcAft>
                          <a:spcPts val="0"/>
                        </a:spcAft>
                      </a:pPr>
                      <a:r>
                        <a:rPr lang="en-US" sz="1100" dirty="0">
                          <a:effectLst/>
                          <a:latin typeface="Arial Black" panose="020B0A04020102020204" pitchFamily="34" charset="0"/>
                        </a:rPr>
                        <a:t>Variables </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No.</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a:t>
                      </a:r>
                    </a:p>
                    <a:p>
                      <a:pPr algn="just">
                        <a:lnSpc>
                          <a:spcPct val="150000"/>
                        </a:lnSpc>
                        <a:spcAft>
                          <a:spcPts val="0"/>
                        </a:spcAft>
                      </a:pPr>
                      <a:r>
                        <a:rPr lang="en-US" sz="1100" dirty="0">
                          <a:effectLst/>
                          <a:latin typeface="Arial Black" panose="020B0A04020102020204" pitchFamily="34" charset="0"/>
                        </a:rPr>
                        <a:t>                              N=20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377108481"/>
                  </a:ext>
                </a:extLst>
              </a:tr>
              <a:tr h="229487">
                <a:tc>
                  <a:txBody>
                    <a:bodyPr/>
                    <a:lstStyle/>
                    <a:p>
                      <a:pPr algn="just">
                        <a:lnSpc>
                          <a:spcPct val="150000"/>
                        </a:lnSpc>
                        <a:spcAft>
                          <a:spcPts val="0"/>
                        </a:spcAft>
                      </a:pPr>
                      <a:r>
                        <a:rPr lang="en-US" sz="1100" dirty="0">
                          <a:effectLst/>
                          <a:latin typeface="Arial Black" panose="020B0A04020102020204" pitchFamily="34" charset="0"/>
                        </a:rPr>
                        <a:t>Age (years)</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293344652"/>
                  </a:ext>
                </a:extLst>
              </a:tr>
              <a:tr h="229487">
                <a:tc>
                  <a:txBody>
                    <a:bodyPr/>
                    <a:lstStyle/>
                    <a:p>
                      <a:pPr algn="just">
                        <a:lnSpc>
                          <a:spcPct val="150000"/>
                        </a:lnSpc>
                        <a:spcAft>
                          <a:spcPts val="0"/>
                        </a:spcAft>
                      </a:pPr>
                      <a:r>
                        <a:rPr lang="en-US" sz="1100" dirty="0">
                          <a:effectLst/>
                          <a:latin typeface="Arial Black" panose="020B0A04020102020204" pitchFamily="34" charset="0"/>
                        </a:rPr>
                        <a:t>      20-29</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1</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5</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213273400"/>
                  </a:ext>
                </a:extLst>
              </a:tr>
              <a:tr h="229487">
                <a:tc>
                  <a:txBody>
                    <a:bodyPr/>
                    <a:lstStyle/>
                    <a:p>
                      <a:pPr algn="just">
                        <a:lnSpc>
                          <a:spcPct val="150000"/>
                        </a:lnSpc>
                        <a:spcAft>
                          <a:spcPts val="0"/>
                        </a:spcAft>
                      </a:pPr>
                      <a:r>
                        <a:rPr lang="en-US" sz="1100" dirty="0">
                          <a:effectLst/>
                          <a:latin typeface="Arial Black" panose="020B0A04020102020204" pitchFamily="34" charset="0"/>
                        </a:rPr>
                        <a:t>      30-39</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3</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15</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258596842"/>
                  </a:ext>
                </a:extLst>
              </a:tr>
              <a:tr h="229487">
                <a:tc>
                  <a:txBody>
                    <a:bodyPr/>
                    <a:lstStyle/>
                    <a:p>
                      <a:pPr algn="just">
                        <a:lnSpc>
                          <a:spcPct val="150000"/>
                        </a:lnSpc>
                        <a:spcAft>
                          <a:spcPts val="0"/>
                        </a:spcAft>
                      </a:pPr>
                      <a:r>
                        <a:rPr lang="en-US" sz="1100" dirty="0">
                          <a:effectLst/>
                          <a:latin typeface="Arial Black" panose="020B0A04020102020204" pitchFamily="34" charset="0"/>
                        </a:rPr>
                        <a:t>      40-49</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8</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40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101697446"/>
                  </a:ext>
                </a:extLst>
              </a:tr>
              <a:tr h="229487">
                <a:tc>
                  <a:txBody>
                    <a:bodyPr/>
                    <a:lstStyle/>
                    <a:p>
                      <a:pPr algn="just">
                        <a:lnSpc>
                          <a:spcPct val="150000"/>
                        </a:lnSpc>
                        <a:spcAft>
                          <a:spcPts val="0"/>
                        </a:spcAft>
                      </a:pPr>
                      <a:r>
                        <a:rPr lang="en-US" sz="1100" dirty="0">
                          <a:effectLst/>
                          <a:latin typeface="Arial Black" panose="020B0A04020102020204" pitchFamily="34" charset="0"/>
                        </a:rPr>
                        <a:t>      50+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25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867734232"/>
                  </a:ext>
                </a:extLst>
              </a:tr>
              <a:tr h="229487">
                <a:tc>
                  <a:txBody>
                    <a:bodyPr/>
                    <a:lstStyle/>
                    <a:p>
                      <a:pPr algn="just">
                        <a:lnSpc>
                          <a:spcPct val="150000"/>
                        </a:lnSpc>
                        <a:spcAft>
                          <a:spcPts val="0"/>
                        </a:spcAft>
                      </a:pPr>
                      <a:r>
                        <a:rPr lang="en-US" sz="1100" dirty="0">
                          <a:effectLst/>
                          <a:latin typeface="Arial Black" panose="020B0A04020102020204" pitchFamily="34" charset="0"/>
                        </a:rPr>
                        <a:t>      Unknown</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3</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014621280"/>
                  </a:ext>
                </a:extLst>
              </a:tr>
              <a:tr h="229487">
                <a:tc>
                  <a:txBody>
                    <a:bodyPr/>
                    <a:lstStyle/>
                    <a:p>
                      <a:pPr algn="just">
                        <a:lnSpc>
                          <a:spcPct val="150000"/>
                        </a:lnSpc>
                        <a:spcAft>
                          <a:spcPts val="0"/>
                        </a:spcAft>
                      </a:pPr>
                      <a:r>
                        <a:rPr lang="en-US" sz="1100" dirty="0">
                          <a:effectLst/>
                          <a:latin typeface="Arial Black" panose="020B0A04020102020204" pitchFamily="34" charset="0"/>
                        </a:rPr>
                        <a:t>Sex</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020038407"/>
                  </a:ext>
                </a:extLst>
              </a:tr>
              <a:tr h="229487">
                <a:tc>
                  <a:txBody>
                    <a:bodyPr/>
                    <a:lstStyle/>
                    <a:p>
                      <a:pPr algn="just">
                        <a:lnSpc>
                          <a:spcPct val="150000"/>
                        </a:lnSpc>
                        <a:spcAft>
                          <a:spcPts val="0"/>
                        </a:spcAft>
                      </a:pPr>
                      <a:r>
                        <a:rPr lang="en-US" sz="1100" dirty="0">
                          <a:effectLst/>
                          <a:latin typeface="Arial Black" panose="020B0A04020102020204" pitchFamily="34" charset="0"/>
                        </a:rPr>
                        <a:t>     Male</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25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112149359"/>
                  </a:ext>
                </a:extLst>
              </a:tr>
              <a:tr h="229487">
                <a:tc>
                  <a:txBody>
                    <a:bodyPr/>
                    <a:lstStyle/>
                    <a:p>
                      <a:pPr algn="just">
                        <a:lnSpc>
                          <a:spcPct val="150000"/>
                        </a:lnSpc>
                        <a:spcAft>
                          <a:spcPts val="0"/>
                        </a:spcAft>
                      </a:pPr>
                      <a:r>
                        <a:rPr lang="en-US" sz="1100" dirty="0">
                          <a:effectLst/>
                          <a:latin typeface="Arial Black" panose="020B0A04020102020204" pitchFamily="34" charset="0"/>
                        </a:rPr>
                        <a:t>     Female</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75</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788959"/>
                  </a:ext>
                </a:extLst>
              </a:tr>
              <a:tr h="229487">
                <a:tc>
                  <a:txBody>
                    <a:bodyPr/>
                    <a:lstStyle/>
                    <a:p>
                      <a:pPr algn="just">
                        <a:lnSpc>
                          <a:spcPct val="150000"/>
                        </a:lnSpc>
                        <a:spcAft>
                          <a:spcPts val="0"/>
                        </a:spcAft>
                      </a:pPr>
                      <a:r>
                        <a:rPr lang="en-US" sz="1100">
                          <a:effectLst/>
                          <a:latin typeface="Arial Black" panose="020B0A04020102020204" pitchFamily="34" charset="0"/>
                        </a:rPr>
                        <a:t>Years of experience</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30421357"/>
                  </a:ext>
                </a:extLst>
              </a:tr>
              <a:tr h="229487">
                <a:tc>
                  <a:txBody>
                    <a:bodyPr/>
                    <a:lstStyle/>
                    <a:p>
                      <a:pPr algn="just">
                        <a:lnSpc>
                          <a:spcPct val="150000"/>
                        </a:lnSpc>
                        <a:spcAft>
                          <a:spcPts val="0"/>
                        </a:spcAft>
                      </a:pPr>
                      <a:r>
                        <a:rPr lang="en-US" sz="1100" dirty="0">
                          <a:effectLst/>
                          <a:latin typeface="Arial Black" panose="020B0A04020102020204" pitchFamily="34" charset="0"/>
                        </a:rPr>
                        <a:t>       0-5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2</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610587725"/>
                  </a:ext>
                </a:extLst>
              </a:tr>
              <a:tr h="229487">
                <a:tc>
                  <a:txBody>
                    <a:bodyPr/>
                    <a:lstStyle/>
                    <a:p>
                      <a:pPr algn="just">
                        <a:lnSpc>
                          <a:spcPct val="150000"/>
                        </a:lnSpc>
                        <a:spcAft>
                          <a:spcPts val="0"/>
                        </a:spcAft>
                      </a:pPr>
                      <a:r>
                        <a:rPr lang="en-US" sz="1100">
                          <a:effectLst/>
                          <a:latin typeface="Arial Black" panose="020B0A04020102020204" pitchFamily="34" charset="0"/>
                        </a:rPr>
                        <a:t>       6-10</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2</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06555803"/>
                  </a:ext>
                </a:extLst>
              </a:tr>
              <a:tr h="229487">
                <a:tc>
                  <a:txBody>
                    <a:bodyPr/>
                    <a:lstStyle/>
                    <a:p>
                      <a:pPr algn="just">
                        <a:lnSpc>
                          <a:spcPct val="150000"/>
                        </a:lnSpc>
                        <a:spcAft>
                          <a:spcPts val="0"/>
                        </a:spcAft>
                      </a:pPr>
                      <a:r>
                        <a:rPr lang="en-US" sz="1100">
                          <a:effectLst/>
                          <a:latin typeface="Arial Black" panose="020B0A04020102020204" pitchFamily="34" charset="0"/>
                        </a:rPr>
                        <a:t>       11-15</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2</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3973677390"/>
                  </a:ext>
                </a:extLst>
              </a:tr>
              <a:tr h="229487">
                <a:tc>
                  <a:txBody>
                    <a:bodyPr/>
                    <a:lstStyle/>
                    <a:p>
                      <a:pPr algn="just">
                        <a:lnSpc>
                          <a:spcPct val="150000"/>
                        </a:lnSpc>
                        <a:spcAft>
                          <a:spcPts val="0"/>
                        </a:spcAft>
                      </a:pPr>
                      <a:r>
                        <a:rPr lang="en-US" sz="1100">
                          <a:effectLst/>
                          <a:latin typeface="Arial Black" panose="020B0A04020102020204" pitchFamily="34" charset="0"/>
                        </a:rPr>
                        <a:t>       &gt;15</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9</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45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159653082"/>
                  </a:ext>
                </a:extLst>
              </a:tr>
              <a:tr h="229487">
                <a:tc>
                  <a:txBody>
                    <a:bodyPr/>
                    <a:lstStyle/>
                    <a:p>
                      <a:pPr algn="just">
                        <a:lnSpc>
                          <a:spcPct val="150000"/>
                        </a:lnSpc>
                        <a:spcAft>
                          <a:spcPts val="0"/>
                        </a:spcAft>
                      </a:pPr>
                      <a:r>
                        <a:rPr lang="en-US" sz="1100">
                          <a:effectLst/>
                          <a:latin typeface="Arial Black" panose="020B0A04020102020204" pitchFamily="34" charset="0"/>
                        </a:rPr>
                        <a:t>       Unknown</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5</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25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874096302"/>
                  </a:ext>
                </a:extLst>
              </a:tr>
              <a:tr h="229487">
                <a:tc>
                  <a:txBody>
                    <a:bodyPr/>
                    <a:lstStyle/>
                    <a:p>
                      <a:pPr algn="just">
                        <a:lnSpc>
                          <a:spcPct val="150000"/>
                        </a:lnSpc>
                        <a:spcAft>
                          <a:spcPts val="0"/>
                        </a:spcAft>
                      </a:pPr>
                      <a:r>
                        <a:rPr lang="en-US" sz="1100">
                          <a:effectLst/>
                          <a:latin typeface="Arial Black" panose="020B0A04020102020204" pitchFamily="34" charset="0"/>
                        </a:rPr>
                        <a:t>Occupation</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965801984"/>
                  </a:ext>
                </a:extLst>
              </a:tr>
              <a:tr h="229487">
                <a:tc>
                  <a:txBody>
                    <a:bodyPr/>
                    <a:lstStyle/>
                    <a:p>
                      <a:pPr algn="just">
                        <a:lnSpc>
                          <a:spcPct val="150000"/>
                        </a:lnSpc>
                        <a:spcAft>
                          <a:spcPts val="0"/>
                        </a:spcAft>
                      </a:pPr>
                      <a:r>
                        <a:rPr lang="en-US" sz="1100">
                          <a:effectLst/>
                          <a:latin typeface="Arial Black" panose="020B0A04020102020204" pitchFamily="34" charset="0"/>
                        </a:rPr>
                        <a:t>     Hygienist</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2</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2623634822"/>
                  </a:ext>
                </a:extLst>
              </a:tr>
              <a:tr h="229487">
                <a:tc>
                  <a:txBody>
                    <a:bodyPr/>
                    <a:lstStyle/>
                    <a:p>
                      <a:pPr algn="just">
                        <a:lnSpc>
                          <a:spcPct val="150000"/>
                        </a:lnSpc>
                        <a:spcAft>
                          <a:spcPts val="0"/>
                        </a:spcAft>
                      </a:pPr>
                      <a:r>
                        <a:rPr lang="en-US" sz="1100">
                          <a:effectLst/>
                          <a:latin typeface="Arial Black" panose="020B0A04020102020204" pitchFamily="34" charset="0"/>
                        </a:rPr>
                        <a:t>     Counselor</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2</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10</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838425098"/>
                  </a:ext>
                </a:extLst>
              </a:tr>
              <a:tr h="229487">
                <a:tc>
                  <a:txBody>
                    <a:bodyPr/>
                    <a:lstStyle/>
                    <a:p>
                      <a:pPr algn="just">
                        <a:lnSpc>
                          <a:spcPct val="150000"/>
                        </a:lnSpc>
                        <a:spcAft>
                          <a:spcPts val="0"/>
                        </a:spcAft>
                      </a:pPr>
                      <a:r>
                        <a:rPr lang="en-US" sz="1100">
                          <a:effectLst/>
                          <a:latin typeface="Arial Black" panose="020B0A04020102020204" pitchFamily="34" charset="0"/>
                        </a:rPr>
                        <a:t>     Dispensary Assistant</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1</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540535931"/>
                  </a:ext>
                </a:extLst>
              </a:tr>
              <a:tr h="229487">
                <a:tc>
                  <a:txBody>
                    <a:bodyPr/>
                    <a:lstStyle/>
                    <a:p>
                      <a:pPr algn="just">
                        <a:lnSpc>
                          <a:spcPct val="150000"/>
                        </a:lnSpc>
                        <a:spcAft>
                          <a:spcPts val="0"/>
                        </a:spcAft>
                      </a:pPr>
                      <a:r>
                        <a:rPr lang="en-US" sz="1100">
                          <a:effectLst/>
                          <a:latin typeface="Arial Black" panose="020B0A04020102020204" pitchFamily="34" charset="0"/>
                        </a:rPr>
                        <a:t>     Registered Nurse (RGN)</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2  </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320776873"/>
                  </a:ext>
                </a:extLst>
              </a:tr>
              <a:tr h="229487">
                <a:tc>
                  <a:txBody>
                    <a:bodyPr/>
                    <a:lstStyle/>
                    <a:p>
                      <a:pPr algn="just">
                        <a:lnSpc>
                          <a:spcPct val="150000"/>
                        </a:lnSpc>
                        <a:spcAft>
                          <a:spcPts val="0"/>
                        </a:spcAft>
                      </a:pPr>
                      <a:r>
                        <a:rPr lang="en-US" sz="1100">
                          <a:effectLst/>
                          <a:latin typeface="Arial Black" panose="020B0A04020102020204" pitchFamily="34" charset="0"/>
                        </a:rPr>
                        <a:t>     RGN-Midwife</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10</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50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457949559"/>
                  </a:ext>
                </a:extLst>
              </a:tr>
              <a:tr h="229487">
                <a:tc>
                  <a:txBody>
                    <a:bodyPr/>
                    <a:lstStyle/>
                    <a:p>
                      <a:pPr algn="just">
                        <a:lnSpc>
                          <a:spcPct val="150000"/>
                        </a:lnSpc>
                        <a:spcAft>
                          <a:spcPts val="0"/>
                        </a:spcAft>
                      </a:pPr>
                      <a:r>
                        <a:rPr lang="en-US" sz="1100" dirty="0">
                          <a:effectLst/>
                          <a:latin typeface="Arial Black" panose="020B0A04020102020204" pitchFamily="34" charset="0"/>
                        </a:rPr>
                        <a:t>     SIC/NIC</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2</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10</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1042630179"/>
                  </a:ext>
                </a:extLst>
              </a:tr>
              <a:tr h="426712">
                <a:tc>
                  <a:txBody>
                    <a:bodyPr/>
                    <a:lstStyle/>
                    <a:p>
                      <a:pPr algn="just">
                        <a:lnSpc>
                          <a:spcPct val="150000"/>
                        </a:lnSpc>
                        <a:spcAft>
                          <a:spcPts val="0"/>
                        </a:spcAft>
                      </a:pPr>
                      <a:r>
                        <a:rPr lang="en-US" sz="1100" dirty="0">
                          <a:effectLst/>
                          <a:latin typeface="Arial Black" panose="020B0A04020102020204" pitchFamily="34" charset="0"/>
                        </a:rPr>
                        <a:t>  </a:t>
                      </a:r>
                      <a:r>
                        <a:rPr lang="en-US" sz="1100" baseline="0" dirty="0">
                          <a:effectLst/>
                          <a:latin typeface="Arial Black" panose="020B0A04020102020204" pitchFamily="34" charset="0"/>
                        </a:rPr>
                        <a:t>  </a:t>
                      </a:r>
                      <a:r>
                        <a:rPr lang="en-US" sz="1100" dirty="0">
                          <a:effectLst/>
                          <a:latin typeface="Arial Black" panose="020B0A04020102020204" pitchFamily="34" charset="0"/>
                        </a:rPr>
                        <a:t>Mental Health Coordinator  (Nurse specialist)</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a:effectLst/>
                          <a:latin typeface="Arial Black" panose="020B0A04020102020204" pitchFamily="34" charset="0"/>
                        </a:rPr>
                        <a:t>           1</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tc>
                  <a:txBody>
                    <a:bodyPr/>
                    <a:lstStyle/>
                    <a:p>
                      <a:pPr algn="just">
                        <a:lnSpc>
                          <a:spcPct val="150000"/>
                        </a:lnSpc>
                        <a:spcAft>
                          <a:spcPts val="0"/>
                        </a:spcAft>
                      </a:pPr>
                      <a:r>
                        <a:rPr lang="en-US" sz="1100" dirty="0">
                          <a:effectLst/>
                          <a:latin typeface="Arial Black" panose="020B0A04020102020204" pitchFamily="34" charset="0"/>
                        </a:rPr>
                        <a:t>              5</a:t>
                      </a:r>
                      <a:endParaRPr lang="en-US"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3170" marR="33170" marT="0" marB="0"/>
                </a:tc>
                <a:extLst>
                  <a:ext uri="{0D108BD9-81ED-4DB2-BD59-A6C34878D82A}">
                    <a16:rowId xmlns:a16="http://schemas.microsoft.com/office/drawing/2014/main" val="686902614"/>
                  </a:ext>
                </a:extLst>
              </a:tr>
            </a:tbl>
          </a:graphicData>
        </a:graphic>
      </p:graphicFrame>
    </p:spTree>
    <p:extLst>
      <p:ext uri="{BB962C8B-B14F-4D97-AF65-F5344CB8AC3E}">
        <p14:creationId xmlns:p14="http://schemas.microsoft.com/office/powerpoint/2010/main" val="11622312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3.1|1.3"/>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ags/tag5.xml><?xml version="1.0" encoding="utf-8"?>
<p:tagLst xmlns:a="http://schemas.openxmlformats.org/drawingml/2006/main" xmlns:r="http://schemas.openxmlformats.org/officeDocument/2006/relationships" xmlns:p="http://schemas.openxmlformats.org/presentationml/2006/main">
  <p:tag name="TIMING" val="|0.2|1"/>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{07D4A728-AAF2-874D-971D-74E97FD7DAEC}tf10001119</Template>
  <TotalTime>794</TotalTime>
  <Words>907</Words>
  <Application>Microsoft Macintosh PowerPoint</Application>
  <PresentationFormat>Widescreen</PresentationFormat>
  <Paragraphs>178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Gill Sans MT</vt:lpstr>
      <vt:lpstr>Times New Roman</vt:lpstr>
      <vt:lpstr>Wingdings</vt:lpstr>
      <vt:lpstr>Gallery</vt:lpstr>
      <vt:lpstr>TYPHOID IN THE TIME OF COVID-19  BY: Leeroy Kakava, Brian Ngwenya &amp; Shantelle Mazuru  </vt:lpstr>
      <vt:lpstr> RESEARCH STUDY </vt:lpstr>
      <vt:lpstr> STUDY RATIONALE</vt:lpstr>
      <vt:lpstr>Objectives</vt:lpstr>
      <vt:lpstr>STUDY DESIGN </vt:lpstr>
      <vt:lpstr>Research METHODS</vt:lpstr>
      <vt:lpstr>PowerPoint Presentation</vt:lpstr>
      <vt:lpstr>                                           STUDY PARTICIPANTS</vt:lpstr>
      <vt:lpstr>PowerPoint Presentation</vt:lpstr>
      <vt:lpstr> </vt:lpstr>
      <vt:lpstr> </vt:lpstr>
      <vt:lpstr>                                             DATA ANALYSIS</vt:lpstr>
      <vt:lpstr>   </vt:lpstr>
      <vt:lpstr>PowerPoint Presentation</vt:lpstr>
      <vt:lpstr>PowerPoint Presentation</vt:lpstr>
      <vt:lpstr>    </vt:lpstr>
      <vt:lpstr>PowerPoint Presentation</vt:lpstr>
      <vt:lpstr>                                       DISCUSSION  POINTS</vt:lpstr>
      <vt:lpstr>                                            RECOMMENDATIONS</vt:lpstr>
      <vt:lpstr>                                            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A TYPHOID CONJUGATE VACCINE CAMPAIGN ON ANTIMICROBIAL PRESCRIBING IN HARARE, ZIMBABWE (TAZ) - SOCIAL SCIENCE STUDY. *WITH AN ADDED COMPONENT ON COVID-19.</dc:title>
  <dc:creator>Rudo Chingono</dc:creator>
  <cp:lastModifiedBy>Rudo Chingono</cp:lastModifiedBy>
  <cp:revision>195</cp:revision>
  <dcterms:created xsi:type="dcterms:W3CDTF">2021-05-06T18:25:07Z</dcterms:created>
  <dcterms:modified xsi:type="dcterms:W3CDTF">2021-09-01T08:40:30Z</dcterms:modified>
</cp:coreProperties>
</file>