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2"/>
  </p:notesMasterIdLst>
  <p:sldIdLst>
    <p:sldId id="256" r:id="rId2"/>
    <p:sldId id="257" r:id="rId3"/>
    <p:sldId id="259" r:id="rId4"/>
    <p:sldId id="265" r:id="rId5"/>
    <p:sldId id="258" r:id="rId6"/>
    <p:sldId id="260" r:id="rId7"/>
    <p:sldId id="263" r:id="rId8"/>
    <p:sldId id="261" r:id="rId9"/>
    <p:sldId id="262"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6506"/>
  </p:normalViewPr>
  <p:slideViewPr>
    <p:cSldViewPr snapToGrid="0" snapToObjects="1">
      <p:cViewPr varScale="1">
        <p:scale>
          <a:sx n="82" d="100"/>
          <a:sy n="82" d="100"/>
        </p:scale>
        <p:origin x="16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9E4853-FE20-464F-8309-DAC23FF7A0DF}" type="doc">
      <dgm:prSet loTypeId="urn:microsoft.com/office/officeart/2005/8/layout/radial5" loCatId="" qsTypeId="urn:microsoft.com/office/officeart/2005/8/quickstyle/simple1" qsCatId="simple" csTypeId="urn:microsoft.com/office/officeart/2005/8/colors/colorful1" csCatId="colorful" phldr="1"/>
      <dgm:spPr/>
      <dgm:t>
        <a:bodyPr/>
        <a:lstStyle/>
        <a:p>
          <a:endParaRPr lang="en-US"/>
        </a:p>
      </dgm:t>
    </dgm:pt>
    <dgm:pt modelId="{51934AA4-1B01-1D46-BD0E-20D2C8D2EBC6}">
      <dgm:prSet phldrT="[Text]" custT="1"/>
      <dgm:spPr>
        <a:solidFill>
          <a:srgbClr val="FFC000"/>
        </a:solidFill>
      </dgm:spPr>
      <dgm:t>
        <a:bodyPr/>
        <a:lstStyle/>
        <a:p>
          <a:r>
            <a:rPr lang="en-US" sz="1800" dirty="0"/>
            <a:t>Informed Consent</a:t>
          </a:r>
        </a:p>
      </dgm:t>
    </dgm:pt>
    <dgm:pt modelId="{93BEA2FF-A3BE-2847-8D3C-C134C8165782}" type="parTrans" cxnId="{3BA32D12-2FFF-C049-8B8E-A0B13CE61D6A}">
      <dgm:prSet/>
      <dgm:spPr/>
      <dgm:t>
        <a:bodyPr/>
        <a:lstStyle/>
        <a:p>
          <a:endParaRPr lang="en-US" sz="2000"/>
        </a:p>
      </dgm:t>
    </dgm:pt>
    <dgm:pt modelId="{AC42ACA0-D1C6-E642-83F4-F80AA2F23728}" type="sibTrans" cxnId="{3BA32D12-2FFF-C049-8B8E-A0B13CE61D6A}">
      <dgm:prSet/>
      <dgm:spPr/>
      <dgm:t>
        <a:bodyPr/>
        <a:lstStyle/>
        <a:p>
          <a:endParaRPr lang="en-US" sz="2000"/>
        </a:p>
      </dgm:t>
    </dgm:pt>
    <dgm:pt modelId="{B78110C7-704B-0248-87FA-8EF2C6641AE0}">
      <dgm:prSet phldrT="[Text]" custT="1"/>
      <dgm:spPr>
        <a:solidFill>
          <a:srgbClr val="92D050"/>
        </a:solidFill>
      </dgm:spPr>
      <dgm:t>
        <a:bodyPr/>
        <a:lstStyle/>
        <a:p>
          <a:r>
            <a:rPr lang="en-US" sz="1400" b="1" dirty="0"/>
            <a:t>Clear Information Disclosure</a:t>
          </a:r>
        </a:p>
      </dgm:t>
    </dgm:pt>
    <dgm:pt modelId="{9B929985-5EF7-B34E-886A-CDB6E1CEE547}" type="parTrans" cxnId="{D5664823-E1A1-434F-BF8C-6CB8D05116AF}">
      <dgm:prSet custT="1"/>
      <dgm:spPr>
        <a:solidFill>
          <a:srgbClr val="92D050"/>
        </a:solidFill>
      </dgm:spPr>
      <dgm:t>
        <a:bodyPr/>
        <a:lstStyle/>
        <a:p>
          <a:endParaRPr lang="en-US" sz="1400"/>
        </a:p>
      </dgm:t>
    </dgm:pt>
    <dgm:pt modelId="{1FFAB3F8-F146-2746-B533-CABB1A3F992D}" type="sibTrans" cxnId="{D5664823-E1A1-434F-BF8C-6CB8D05116AF}">
      <dgm:prSet/>
      <dgm:spPr/>
      <dgm:t>
        <a:bodyPr/>
        <a:lstStyle/>
        <a:p>
          <a:endParaRPr lang="en-US" sz="2000"/>
        </a:p>
      </dgm:t>
    </dgm:pt>
    <dgm:pt modelId="{4121FB8F-0ED7-7544-A9D3-BF16D789E7C6}">
      <dgm:prSet phldrT="[Text]" custT="1"/>
      <dgm:spPr>
        <a:solidFill>
          <a:srgbClr val="7030A0"/>
        </a:solidFill>
      </dgm:spPr>
      <dgm:t>
        <a:bodyPr/>
        <a:lstStyle/>
        <a:p>
          <a:r>
            <a:rPr lang="en-US" sz="1400" b="1" dirty="0"/>
            <a:t>Voluntariness</a:t>
          </a:r>
        </a:p>
      </dgm:t>
    </dgm:pt>
    <dgm:pt modelId="{38C5EC71-764D-594A-820A-523568E7D98B}" type="parTrans" cxnId="{D6040206-C6B9-5D45-8DBA-DE0D6FD2DAD2}">
      <dgm:prSet custT="1"/>
      <dgm:spPr>
        <a:solidFill>
          <a:srgbClr val="7030A0"/>
        </a:solidFill>
      </dgm:spPr>
      <dgm:t>
        <a:bodyPr/>
        <a:lstStyle/>
        <a:p>
          <a:endParaRPr lang="en-US" sz="1400"/>
        </a:p>
      </dgm:t>
    </dgm:pt>
    <dgm:pt modelId="{25D79244-0019-114E-B471-31633089EA33}" type="sibTrans" cxnId="{D6040206-C6B9-5D45-8DBA-DE0D6FD2DAD2}">
      <dgm:prSet/>
      <dgm:spPr/>
      <dgm:t>
        <a:bodyPr/>
        <a:lstStyle/>
        <a:p>
          <a:endParaRPr lang="en-US" sz="2000"/>
        </a:p>
      </dgm:t>
    </dgm:pt>
    <dgm:pt modelId="{E0AF530B-51D5-CA41-B821-FFB1A3723FCC}">
      <dgm:prSet phldrT="[Text]" custT="1"/>
      <dgm:spPr>
        <a:solidFill>
          <a:srgbClr val="00B0F0"/>
        </a:solidFill>
      </dgm:spPr>
      <dgm:t>
        <a:bodyPr/>
        <a:lstStyle/>
        <a:p>
          <a:r>
            <a:rPr lang="en-US" sz="1400" b="1" dirty="0"/>
            <a:t>Competence</a:t>
          </a:r>
        </a:p>
      </dgm:t>
    </dgm:pt>
    <dgm:pt modelId="{63643DCB-AF71-7E4F-822D-B6D0AAFB55E4}" type="parTrans" cxnId="{2948CB7C-DC87-9B40-B637-95EE2A1278FE}">
      <dgm:prSet custT="1"/>
      <dgm:spPr>
        <a:solidFill>
          <a:srgbClr val="00B0F0"/>
        </a:solidFill>
      </dgm:spPr>
      <dgm:t>
        <a:bodyPr/>
        <a:lstStyle/>
        <a:p>
          <a:endParaRPr lang="en-US" sz="1400"/>
        </a:p>
      </dgm:t>
    </dgm:pt>
    <dgm:pt modelId="{9D75814B-A164-0F40-BB9F-82F7E27E73CB}" type="sibTrans" cxnId="{2948CB7C-DC87-9B40-B637-95EE2A1278FE}">
      <dgm:prSet/>
      <dgm:spPr/>
      <dgm:t>
        <a:bodyPr/>
        <a:lstStyle/>
        <a:p>
          <a:endParaRPr lang="en-US" sz="2000"/>
        </a:p>
      </dgm:t>
    </dgm:pt>
    <dgm:pt modelId="{7E03F032-20B6-BB4B-A051-0349F7768FFC}">
      <dgm:prSet phldrT="[Text]" custT="1"/>
      <dgm:spPr>
        <a:solidFill>
          <a:srgbClr val="FF0000"/>
        </a:solidFill>
      </dgm:spPr>
      <dgm:t>
        <a:bodyPr/>
        <a:lstStyle/>
        <a:p>
          <a:r>
            <a:rPr lang="en-US" sz="1400" b="1" dirty="0"/>
            <a:t>Comprehension</a:t>
          </a:r>
        </a:p>
      </dgm:t>
    </dgm:pt>
    <dgm:pt modelId="{40628731-89AA-B74B-A2A4-EED60CA44AD4}" type="parTrans" cxnId="{FA745174-3E55-5541-941E-40B03B8BAAF1}">
      <dgm:prSet custT="1"/>
      <dgm:spPr>
        <a:solidFill>
          <a:srgbClr val="FF0000"/>
        </a:solidFill>
      </dgm:spPr>
      <dgm:t>
        <a:bodyPr/>
        <a:lstStyle/>
        <a:p>
          <a:endParaRPr lang="en-US" sz="1400"/>
        </a:p>
      </dgm:t>
    </dgm:pt>
    <dgm:pt modelId="{DA8F1E03-B952-D64F-88EB-3DB9CD07464C}" type="sibTrans" cxnId="{FA745174-3E55-5541-941E-40B03B8BAAF1}">
      <dgm:prSet/>
      <dgm:spPr/>
      <dgm:t>
        <a:bodyPr/>
        <a:lstStyle/>
        <a:p>
          <a:endParaRPr lang="en-US" sz="2000"/>
        </a:p>
      </dgm:t>
    </dgm:pt>
    <dgm:pt modelId="{2BC3F9EE-0900-AF41-B677-0BC2FD43A2BA}" type="pres">
      <dgm:prSet presAssocID="{FD9E4853-FE20-464F-8309-DAC23FF7A0DF}" presName="Name0" presStyleCnt="0">
        <dgm:presLayoutVars>
          <dgm:chMax val="1"/>
          <dgm:dir/>
          <dgm:animLvl val="ctr"/>
          <dgm:resizeHandles val="exact"/>
        </dgm:presLayoutVars>
      </dgm:prSet>
      <dgm:spPr/>
    </dgm:pt>
    <dgm:pt modelId="{B6450D75-C5A2-0B41-AF69-C1AF178A11F4}" type="pres">
      <dgm:prSet presAssocID="{51934AA4-1B01-1D46-BD0E-20D2C8D2EBC6}" presName="centerShape" presStyleLbl="node0" presStyleIdx="0" presStyleCnt="1" custScaleX="102175" custScaleY="107851"/>
      <dgm:spPr/>
    </dgm:pt>
    <dgm:pt modelId="{D98C63D7-7837-1646-856E-309929ABE50E}" type="pres">
      <dgm:prSet presAssocID="{9B929985-5EF7-B34E-886A-CDB6E1CEE547}" presName="parTrans" presStyleLbl="sibTrans2D1" presStyleIdx="0" presStyleCnt="4"/>
      <dgm:spPr/>
    </dgm:pt>
    <dgm:pt modelId="{83B7CCAA-BAAD-DB4D-8CEB-BE33FE0C3477}" type="pres">
      <dgm:prSet presAssocID="{9B929985-5EF7-B34E-886A-CDB6E1CEE547}" presName="connectorText" presStyleLbl="sibTrans2D1" presStyleIdx="0" presStyleCnt="4"/>
      <dgm:spPr/>
    </dgm:pt>
    <dgm:pt modelId="{CE2E9EA4-2BD0-5841-AADC-562D6A954EBE}" type="pres">
      <dgm:prSet presAssocID="{B78110C7-704B-0248-87FA-8EF2C6641AE0}" presName="node" presStyleLbl="node1" presStyleIdx="0" presStyleCnt="4" custScaleX="102175" custScaleY="107851">
        <dgm:presLayoutVars>
          <dgm:bulletEnabled val="1"/>
        </dgm:presLayoutVars>
      </dgm:prSet>
      <dgm:spPr/>
    </dgm:pt>
    <dgm:pt modelId="{96E29650-3991-9843-A32D-D84640FA4938}" type="pres">
      <dgm:prSet presAssocID="{40628731-89AA-B74B-A2A4-EED60CA44AD4}" presName="parTrans" presStyleLbl="sibTrans2D1" presStyleIdx="1" presStyleCnt="4"/>
      <dgm:spPr/>
    </dgm:pt>
    <dgm:pt modelId="{F8A19E1C-E986-BA43-87C6-510022F8ECF6}" type="pres">
      <dgm:prSet presAssocID="{40628731-89AA-B74B-A2A4-EED60CA44AD4}" presName="connectorText" presStyleLbl="sibTrans2D1" presStyleIdx="1" presStyleCnt="4"/>
      <dgm:spPr/>
    </dgm:pt>
    <dgm:pt modelId="{C4528A57-748F-6543-B003-25557EFC626B}" type="pres">
      <dgm:prSet presAssocID="{7E03F032-20B6-BB4B-A051-0349F7768FFC}" presName="node" presStyleLbl="node1" presStyleIdx="1" presStyleCnt="4" custScaleX="102175" custScaleY="107851">
        <dgm:presLayoutVars>
          <dgm:bulletEnabled val="1"/>
        </dgm:presLayoutVars>
      </dgm:prSet>
      <dgm:spPr/>
    </dgm:pt>
    <dgm:pt modelId="{02D9E136-B701-884E-8D77-BFEAD82DB9D5}" type="pres">
      <dgm:prSet presAssocID="{38C5EC71-764D-594A-820A-523568E7D98B}" presName="parTrans" presStyleLbl="sibTrans2D1" presStyleIdx="2" presStyleCnt="4"/>
      <dgm:spPr/>
    </dgm:pt>
    <dgm:pt modelId="{21EC9B2C-E996-924F-8A6B-1F2964CBB877}" type="pres">
      <dgm:prSet presAssocID="{38C5EC71-764D-594A-820A-523568E7D98B}" presName="connectorText" presStyleLbl="sibTrans2D1" presStyleIdx="2" presStyleCnt="4"/>
      <dgm:spPr/>
    </dgm:pt>
    <dgm:pt modelId="{F552A41F-6F85-5942-9F27-F57226282C86}" type="pres">
      <dgm:prSet presAssocID="{4121FB8F-0ED7-7544-A9D3-BF16D789E7C6}" presName="node" presStyleLbl="node1" presStyleIdx="2" presStyleCnt="4" custScaleX="102175" custScaleY="107851">
        <dgm:presLayoutVars>
          <dgm:bulletEnabled val="1"/>
        </dgm:presLayoutVars>
      </dgm:prSet>
      <dgm:spPr/>
    </dgm:pt>
    <dgm:pt modelId="{921AF45D-43F5-0C41-8A0D-C1099152076E}" type="pres">
      <dgm:prSet presAssocID="{63643DCB-AF71-7E4F-822D-B6D0AAFB55E4}" presName="parTrans" presStyleLbl="sibTrans2D1" presStyleIdx="3" presStyleCnt="4"/>
      <dgm:spPr/>
    </dgm:pt>
    <dgm:pt modelId="{B271B390-0CF1-8F41-9674-7811A2162EBD}" type="pres">
      <dgm:prSet presAssocID="{63643DCB-AF71-7E4F-822D-B6D0AAFB55E4}" presName="connectorText" presStyleLbl="sibTrans2D1" presStyleIdx="3" presStyleCnt="4"/>
      <dgm:spPr/>
    </dgm:pt>
    <dgm:pt modelId="{8EC8E470-6634-7145-B9DB-D794003906F8}" type="pres">
      <dgm:prSet presAssocID="{E0AF530B-51D5-CA41-B821-FFB1A3723FCC}" presName="node" presStyleLbl="node1" presStyleIdx="3" presStyleCnt="4" custScaleX="102175" custScaleY="107851">
        <dgm:presLayoutVars>
          <dgm:bulletEnabled val="1"/>
        </dgm:presLayoutVars>
      </dgm:prSet>
      <dgm:spPr/>
    </dgm:pt>
  </dgm:ptLst>
  <dgm:cxnLst>
    <dgm:cxn modelId="{D6040206-C6B9-5D45-8DBA-DE0D6FD2DAD2}" srcId="{51934AA4-1B01-1D46-BD0E-20D2C8D2EBC6}" destId="{4121FB8F-0ED7-7544-A9D3-BF16D789E7C6}" srcOrd="2" destOrd="0" parTransId="{38C5EC71-764D-594A-820A-523568E7D98B}" sibTransId="{25D79244-0019-114E-B471-31633089EA33}"/>
    <dgm:cxn modelId="{3BA32D12-2FFF-C049-8B8E-A0B13CE61D6A}" srcId="{FD9E4853-FE20-464F-8309-DAC23FF7A0DF}" destId="{51934AA4-1B01-1D46-BD0E-20D2C8D2EBC6}" srcOrd="0" destOrd="0" parTransId="{93BEA2FF-A3BE-2847-8D3C-C134C8165782}" sibTransId="{AC42ACA0-D1C6-E642-83F4-F80AA2F23728}"/>
    <dgm:cxn modelId="{D5664823-E1A1-434F-BF8C-6CB8D05116AF}" srcId="{51934AA4-1B01-1D46-BD0E-20D2C8D2EBC6}" destId="{B78110C7-704B-0248-87FA-8EF2C6641AE0}" srcOrd="0" destOrd="0" parTransId="{9B929985-5EF7-B34E-886A-CDB6E1CEE547}" sibTransId="{1FFAB3F8-F146-2746-B533-CABB1A3F992D}"/>
    <dgm:cxn modelId="{E7152F2E-F576-5944-A794-C367B455E075}" type="presOf" srcId="{40628731-89AA-B74B-A2A4-EED60CA44AD4}" destId="{96E29650-3991-9843-A32D-D84640FA4938}" srcOrd="0" destOrd="0" presId="urn:microsoft.com/office/officeart/2005/8/layout/radial5"/>
    <dgm:cxn modelId="{79F20F45-5B06-2746-AFBA-F238F0B4B763}" type="presOf" srcId="{63643DCB-AF71-7E4F-822D-B6D0AAFB55E4}" destId="{B271B390-0CF1-8F41-9674-7811A2162EBD}" srcOrd="1" destOrd="0" presId="urn:microsoft.com/office/officeart/2005/8/layout/radial5"/>
    <dgm:cxn modelId="{954E8659-6927-314C-B3AB-D4262914670A}" type="presOf" srcId="{9B929985-5EF7-B34E-886A-CDB6E1CEE547}" destId="{83B7CCAA-BAAD-DB4D-8CEB-BE33FE0C3477}" srcOrd="1" destOrd="0" presId="urn:microsoft.com/office/officeart/2005/8/layout/radial5"/>
    <dgm:cxn modelId="{3E34525C-F7F0-C947-A7C4-2A7BE2812B5A}" type="presOf" srcId="{51934AA4-1B01-1D46-BD0E-20D2C8D2EBC6}" destId="{B6450D75-C5A2-0B41-AF69-C1AF178A11F4}" srcOrd="0" destOrd="0" presId="urn:microsoft.com/office/officeart/2005/8/layout/radial5"/>
    <dgm:cxn modelId="{A075EA67-FAB6-AE42-A4BD-901CD4985776}" type="presOf" srcId="{E0AF530B-51D5-CA41-B821-FFB1A3723FCC}" destId="{8EC8E470-6634-7145-B9DB-D794003906F8}" srcOrd="0" destOrd="0" presId="urn:microsoft.com/office/officeart/2005/8/layout/radial5"/>
    <dgm:cxn modelId="{5E08146A-B607-B747-B7CD-970137E8E232}" type="presOf" srcId="{4121FB8F-0ED7-7544-A9D3-BF16D789E7C6}" destId="{F552A41F-6F85-5942-9F27-F57226282C86}" srcOrd="0" destOrd="0" presId="urn:microsoft.com/office/officeart/2005/8/layout/radial5"/>
    <dgm:cxn modelId="{FA745174-3E55-5541-941E-40B03B8BAAF1}" srcId="{51934AA4-1B01-1D46-BD0E-20D2C8D2EBC6}" destId="{7E03F032-20B6-BB4B-A051-0349F7768FFC}" srcOrd="1" destOrd="0" parTransId="{40628731-89AA-B74B-A2A4-EED60CA44AD4}" sibTransId="{DA8F1E03-B952-D64F-88EB-3DB9CD07464C}"/>
    <dgm:cxn modelId="{2948CB7C-DC87-9B40-B637-95EE2A1278FE}" srcId="{51934AA4-1B01-1D46-BD0E-20D2C8D2EBC6}" destId="{E0AF530B-51D5-CA41-B821-FFB1A3723FCC}" srcOrd="3" destOrd="0" parTransId="{63643DCB-AF71-7E4F-822D-B6D0AAFB55E4}" sibTransId="{9D75814B-A164-0F40-BB9F-82F7E27E73CB}"/>
    <dgm:cxn modelId="{EDD3DF83-0DFF-1743-914F-C91BFBEBF55D}" type="presOf" srcId="{7E03F032-20B6-BB4B-A051-0349F7768FFC}" destId="{C4528A57-748F-6543-B003-25557EFC626B}" srcOrd="0" destOrd="0" presId="urn:microsoft.com/office/officeart/2005/8/layout/radial5"/>
    <dgm:cxn modelId="{5CA4DC90-24C0-6442-A379-196D60D5675D}" type="presOf" srcId="{38C5EC71-764D-594A-820A-523568E7D98B}" destId="{02D9E136-B701-884E-8D77-BFEAD82DB9D5}" srcOrd="0" destOrd="0" presId="urn:microsoft.com/office/officeart/2005/8/layout/radial5"/>
    <dgm:cxn modelId="{7C59C9A5-ACBF-4847-8729-5C1FAB5B0FAE}" type="presOf" srcId="{FD9E4853-FE20-464F-8309-DAC23FF7A0DF}" destId="{2BC3F9EE-0900-AF41-B677-0BC2FD43A2BA}" srcOrd="0" destOrd="0" presId="urn:microsoft.com/office/officeart/2005/8/layout/radial5"/>
    <dgm:cxn modelId="{C9E435B1-F605-454C-825B-2D769AE93FFC}" type="presOf" srcId="{63643DCB-AF71-7E4F-822D-B6D0AAFB55E4}" destId="{921AF45D-43F5-0C41-8A0D-C1099152076E}" srcOrd="0" destOrd="0" presId="urn:microsoft.com/office/officeart/2005/8/layout/radial5"/>
    <dgm:cxn modelId="{C79AB1BC-7CFF-B140-B056-94CA79717FD7}" type="presOf" srcId="{B78110C7-704B-0248-87FA-8EF2C6641AE0}" destId="{CE2E9EA4-2BD0-5841-AADC-562D6A954EBE}" srcOrd="0" destOrd="0" presId="urn:microsoft.com/office/officeart/2005/8/layout/radial5"/>
    <dgm:cxn modelId="{441E7ED0-C9EA-EB43-860D-37CDED5BCC16}" type="presOf" srcId="{40628731-89AA-B74B-A2A4-EED60CA44AD4}" destId="{F8A19E1C-E986-BA43-87C6-510022F8ECF6}" srcOrd="1" destOrd="0" presId="urn:microsoft.com/office/officeart/2005/8/layout/radial5"/>
    <dgm:cxn modelId="{BD65D5EF-6D9C-434B-88C2-DC3E54C404C9}" type="presOf" srcId="{38C5EC71-764D-594A-820A-523568E7D98B}" destId="{21EC9B2C-E996-924F-8A6B-1F2964CBB877}" srcOrd="1" destOrd="0" presId="urn:microsoft.com/office/officeart/2005/8/layout/radial5"/>
    <dgm:cxn modelId="{5D61CAF9-CE1D-0240-9D4D-9F6F90EC73DE}" type="presOf" srcId="{9B929985-5EF7-B34E-886A-CDB6E1CEE547}" destId="{D98C63D7-7837-1646-856E-309929ABE50E}" srcOrd="0" destOrd="0" presId="urn:microsoft.com/office/officeart/2005/8/layout/radial5"/>
    <dgm:cxn modelId="{6A41B6A2-7281-1F45-AD97-E7213C1BF532}" type="presParOf" srcId="{2BC3F9EE-0900-AF41-B677-0BC2FD43A2BA}" destId="{B6450D75-C5A2-0B41-AF69-C1AF178A11F4}" srcOrd="0" destOrd="0" presId="urn:microsoft.com/office/officeart/2005/8/layout/radial5"/>
    <dgm:cxn modelId="{DCFA0A02-C75A-CD45-AD37-5AB9D91D6643}" type="presParOf" srcId="{2BC3F9EE-0900-AF41-B677-0BC2FD43A2BA}" destId="{D98C63D7-7837-1646-856E-309929ABE50E}" srcOrd="1" destOrd="0" presId="urn:microsoft.com/office/officeart/2005/8/layout/radial5"/>
    <dgm:cxn modelId="{05D13EFE-D1C0-DE40-A184-702601FB9B34}" type="presParOf" srcId="{D98C63D7-7837-1646-856E-309929ABE50E}" destId="{83B7CCAA-BAAD-DB4D-8CEB-BE33FE0C3477}" srcOrd="0" destOrd="0" presId="urn:microsoft.com/office/officeart/2005/8/layout/radial5"/>
    <dgm:cxn modelId="{42BE4015-9419-0140-A309-3FA809B875F9}" type="presParOf" srcId="{2BC3F9EE-0900-AF41-B677-0BC2FD43A2BA}" destId="{CE2E9EA4-2BD0-5841-AADC-562D6A954EBE}" srcOrd="2" destOrd="0" presId="urn:microsoft.com/office/officeart/2005/8/layout/radial5"/>
    <dgm:cxn modelId="{891531E2-0257-6D40-9FFA-C65DE0878DF7}" type="presParOf" srcId="{2BC3F9EE-0900-AF41-B677-0BC2FD43A2BA}" destId="{96E29650-3991-9843-A32D-D84640FA4938}" srcOrd="3" destOrd="0" presId="urn:microsoft.com/office/officeart/2005/8/layout/radial5"/>
    <dgm:cxn modelId="{5BE1EB10-9DFA-B644-92CB-DC06F75D9F87}" type="presParOf" srcId="{96E29650-3991-9843-A32D-D84640FA4938}" destId="{F8A19E1C-E986-BA43-87C6-510022F8ECF6}" srcOrd="0" destOrd="0" presId="urn:microsoft.com/office/officeart/2005/8/layout/radial5"/>
    <dgm:cxn modelId="{BF72486C-0DBE-E84C-BBEF-3862988F84BB}" type="presParOf" srcId="{2BC3F9EE-0900-AF41-B677-0BC2FD43A2BA}" destId="{C4528A57-748F-6543-B003-25557EFC626B}" srcOrd="4" destOrd="0" presId="urn:microsoft.com/office/officeart/2005/8/layout/radial5"/>
    <dgm:cxn modelId="{99CCB386-D526-1549-A533-63C7AB6402AE}" type="presParOf" srcId="{2BC3F9EE-0900-AF41-B677-0BC2FD43A2BA}" destId="{02D9E136-B701-884E-8D77-BFEAD82DB9D5}" srcOrd="5" destOrd="0" presId="urn:microsoft.com/office/officeart/2005/8/layout/radial5"/>
    <dgm:cxn modelId="{70A654F2-3251-0D46-8D46-7601C63E66B5}" type="presParOf" srcId="{02D9E136-B701-884E-8D77-BFEAD82DB9D5}" destId="{21EC9B2C-E996-924F-8A6B-1F2964CBB877}" srcOrd="0" destOrd="0" presId="urn:microsoft.com/office/officeart/2005/8/layout/radial5"/>
    <dgm:cxn modelId="{DC8861A9-1A31-464A-BB4A-36DD6EAECF45}" type="presParOf" srcId="{2BC3F9EE-0900-AF41-B677-0BC2FD43A2BA}" destId="{F552A41F-6F85-5942-9F27-F57226282C86}" srcOrd="6" destOrd="0" presId="urn:microsoft.com/office/officeart/2005/8/layout/radial5"/>
    <dgm:cxn modelId="{6AC6965F-5276-594B-BADD-45E7AFCE19CB}" type="presParOf" srcId="{2BC3F9EE-0900-AF41-B677-0BC2FD43A2BA}" destId="{921AF45D-43F5-0C41-8A0D-C1099152076E}" srcOrd="7" destOrd="0" presId="urn:microsoft.com/office/officeart/2005/8/layout/radial5"/>
    <dgm:cxn modelId="{EA6293C3-1E89-B847-8E63-8801B793E92F}" type="presParOf" srcId="{921AF45D-43F5-0C41-8A0D-C1099152076E}" destId="{B271B390-0CF1-8F41-9674-7811A2162EBD}" srcOrd="0" destOrd="0" presId="urn:microsoft.com/office/officeart/2005/8/layout/radial5"/>
    <dgm:cxn modelId="{45B4DBE8-B185-414C-B803-E0597D25FD53}" type="presParOf" srcId="{2BC3F9EE-0900-AF41-B677-0BC2FD43A2BA}" destId="{8EC8E470-6634-7145-B9DB-D794003906F8}"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50D75-C5A2-0B41-AF69-C1AF178A11F4}">
      <dsp:nvSpPr>
        <dsp:cNvPr id="0" name=""/>
        <dsp:cNvSpPr/>
      </dsp:nvSpPr>
      <dsp:spPr>
        <a:xfrm>
          <a:off x="3347002" y="2295784"/>
          <a:ext cx="1312569" cy="1385484"/>
        </a:xfrm>
        <a:prstGeom prst="ellipse">
          <a:avLst/>
        </a:prstGeom>
        <a:solidFill>
          <a:srgbClr val="FFC0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Informed Consent</a:t>
          </a:r>
        </a:p>
      </dsp:txBody>
      <dsp:txXfrm>
        <a:off x="3539223" y="2498683"/>
        <a:ext cx="928127" cy="979686"/>
      </dsp:txXfrm>
    </dsp:sp>
    <dsp:sp modelId="{D98C63D7-7837-1646-856E-309929ABE50E}">
      <dsp:nvSpPr>
        <dsp:cNvPr id="0" name=""/>
        <dsp:cNvSpPr/>
      </dsp:nvSpPr>
      <dsp:spPr>
        <a:xfrm rot="16200000">
          <a:off x="3828609" y="1708917"/>
          <a:ext cx="349356" cy="534345"/>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881013" y="1868190"/>
        <a:ext cx="244549" cy="320607"/>
      </dsp:txXfrm>
    </dsp:sp>
    <dsp:sp modelId="{CE2E9EA4-2BD0-5841-AADC-562D6A954EBE}">
      <dsp:nvSpPr>
        <dsp:cNvPr id="0" name=""/>
        <dsp:cNvSpPr/>
      </dsp:nvSpPr>
      <dsp:spPr>
        <a:xfrm>
          <a:off x="3200394" y="-58369"/>
          <a:ext cx="1605785" cy="1694989"/>
        </a:xfrm>
        <a:prstGeom prst="ellipse">
          <a:avLst/>
        </a:prstGeom>
        <a:solidFill>
          <a:srgbClr val="92D05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Clear Information Disclosure</a:t>
          </a:r>
        </a:p>
      </dsp:txBody>
      <dsp:txXfrm>
        <a:off x="3435556" y="189856"/>
        <a:ext cx="1135461" cy="1198539"/>
      </dsp:txXfrm>
    </dsp:sp>
    <dsp:sp modelId="{96E29650-3991-9843-A32D-D84640FA4938}">
      <dsp:nvSpPr>
        <dsp:cNvPr id="0" name=""/>
        <dsp:cNvSpPr/>
      </dsp:nvSpPr>
      <dsp:spPr>
        <a:xfrm>
          <a:off x="4822421" y="2721353"/>
          <a:ext cx="392318" cy="534345"/>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22421" y="2828222"/>
        <a:ext cx="274623" cy="320607"/>
      </dsp:txXfrm>
    </dsp:sp>
    <dsp:sp modelId="{C4528A57-748F-6543-B003-25557EFC626B}">
      <dsp:nvSpPr>
        <dsp:cNvPr id="0" name=""/>
        <dsp:cNvSpPr/>
      </dsp:nvSpPr>
      <dsp:spPr>
        <a:xfrm>
          <a:off x="5399795" y="2141031"/>
          <a:ext cx="1605785" cy="1694989"/>
        </a:xfrm>
        <a:prstGeom prst="ellipse">
          <a:avLst/>
        </a:prstGeom>
        <a:solidFill>
          <a:srgbClr val="FF00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Comprehension</a:t>
          </a:r>
        </a:p>
      </dsp:txBody>
      <dsp:txXfrm>
        <a:off x="5634957" y="2389256"/>
        <a:ext cx="1135461" cy="1198539"/>
      </dsp:txXfrm>
    </dsp:sp>
    <dsp:sp modelId="{02D9E136-B701-884E-8D77-BFEAD82DB9D5}">
      <dsp:nvSpPr>
        <dsp:cNvPr id="0" name=""/>
        <dsp:cNvSpPr/>
      </dsp:nvSpPr>
      <dsp:spPr>
        <a:xfrm rot="5400000">
          <a:off x="3828609" y="3733790"/>
          <a:ext cx="349356" cy="534345"/>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881013" y="3788256"/>
        <a:ext cx="244549" cy="320607"/>
      </dsp:txXfrm>
    </dsp:sp>
    <dsp:sp modelId="{F552A41F-6F85-5942-9F27-F57226282C86}">
      <dsp:nvSpPr>
        <dsp:cNvPr id="0" name=""/>
        <dsp:cNvSpPr/>
      </dsp:nvSpPr>
      <dsp:spPr>
        <a:xfrm>
          <a:off x="3200394" y="4340432"/>
          <a:ext cx="1605785" cy="1694989"/>
        </a:xfrm>
        <a:prstGeom prst="ellipse">
          <a:avLst/>
        </a:prstGeom>
        <a:solidFill>
          <a:srgbClr val="7030A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Voluntariness</a:t>
          </a:r>
        </a:p>
      </dsp:txBody>
      <dsp:txXfrm>
        <a:off x="3435556" y="4588657"/>
        <a:ext cx="1135461" cy="1198539"/>
      </dsp:txXfrm>
    </dsp:sp>
    <dsp:sp modelId="{921AF45D-43F5-0C41-8A0D-C1099152076E}">
      <dsp:nvSpPr>
        <dsp:cNvPr id="0" name=""/>
        <dsp:cNvSpPr/>
      </dsp:nvSpPr>
      <dsp:spPr>
        <a:xfrm rot="10800000">
          <a:off x="2791835" y="2721353"/>
          <a:ext cx="392318" cy="534345"/>
        </a:xfrm>
        <a:prstGeom prst="rightArrow">
          <a:avLst>
            <a:gd name="adj1" fmla="val 60000"/>
            <a:gd name="adj2" fmla="val 50000"/>
          </a:avLst>
        </a:prstGeom>
        <a:solidFill>
          <a:srgbClr val="00B0F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2909530" y="2828222"/>
        <a:ext cx="274623" cy="320607"/>
      </dsp:txXfrm>
    </dsp:sp>
    <dsp:sp modelId="{8EC8E470-6634-7145-B9DB-D794003906F8}">
      <dsp:nvSpPr>
        <dsp:cNvPr id="0" name=""/>
        <dsp:cNvSpPr/>
      </dsp:nvSpPr>
      <dsp:spPr>
        <a:xfrm>
          <a:off x="1000993" y="2141031"/>
          <a:ext cx="1605785" cy="1694989"/>
        </a:xfrm>
        <a:prstGeom prst="ellipse">
          <a:avLst/>
        </a:prstGeom>
        <a:solidFill>
          <a:srgbClr val="00B0F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Competence</a:t>
          </a:r>
        </a:p>
      </dsp:txBody>
      <dsp:txXfrm>
        <a:off x="1236155" y="2389256"/>
        <a:ext cx="1135461" cy="1198539"/>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40309-5235-2241-AEB3-AC09CEE312F4}" type="datetimeFigureOut">
              <a:rPr lang="en-US" smtClean="0"/>
              <a:t>5/4/21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C0A3A-A111-8445-A543-E801DAA71959}" type="slidenum">
              <a:rPr lang="en-US" smtClean="0"/>
              <a:t>‹#›</a:t>
            </a:fld>
            <a:endParaRPr lang="en-US"/>
          </a:p>
        </p:txBody>
      </p:sp>
    </p:spTree>
    <p:extLst>
      <p:ext uri="{BB962C8B-B14F-4D97-AF65-F5344CB8AC3E}">
        <p14:creationId xmlns:p14="http://schemas.microsoft.com/office/powerpoint/2010/main" val="4028625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Information you may share with participants:</a:t>
            </a:r>
            <a:br>
              <a:rPr lang="en-GB" sz="1200" b="0" i="0" u="none" strike="noStrike" kern="1200" dirty="0">
                <a:solidFill>
                  <a:schemeClr val="tx1"/>
                </a:solidFill>
                <a:effectLst/>
                <a:latin typeface="+mn-lt"/>
                <a:ea typeface="+mn-ea"/>
                <a:cs typeface="+mn-cs"/>
              </a:rPr>
            </a:br>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The purpose of the study </a:t>
            </a:r>
          </a:p>
          <a:p>
            <a:r>
              <a:rPr lang="en-GB" sz="1200" b="0" i="0" u="none" strike="noStrike" kern="1200" dirty="0">
                <a:solidFill>
                  <a:schemeClr val="tx1"/>
                </a:solidFill>
                <a:effectLst/>
                <a:latin typeface="+mn-lt"/>
                <a:ea typeface="+mn-ea"/>
                <a:cs typeface="+mn-cs"/>
              </a:rPr>
              <a:t>Expected duration </a:t>
            </a:r>
          </a:p>
          <a:p>
            <a:r>
              <a:rPr lang="en-GB" sz="1200" b="0" i="0" u="none" strike="noStrike" kern="1200" dirty="0">
                <a:solidFill>
                  <a:schemeClr val="tx1"/>
                </a:solidFill>
                <a:effectLst/>
                <a:latin typeface="+mn-lt"/>
                <a:ea typeface="+mn-ea"/>
                <a:cs typeface="+mn-cs"/>
              </a:rPr>
              <a:t>Procedures of the study </a:t>
            </a:r>
          </a:p>
          <a:p>
            <a:r>
              <a:rPr lang="en-GB" sz="1200" b="0" i="0" u="none" strike="noStrike" kern="1200" dirty="0">
                <a:solidFill>
                  <a:schemeClr val="tx1"/>
                </a:solidFill>
                <a:effectLst/>
                <a:latin typeface="+mn-lt"/>
                <a:ea typeface="+mn-ea"/>
                <a:cs typeface="+mn-cs"/>
              </a:rPr>
              <a:t>Information on their right to decline or withdraw </a:t>
            </a:r>
          </a:p>
          <a:p>
            <a:r>
              <a:rPr lang="en-GB" sz="1200" b="0" i="0" u="none" strike="noStrike" kern="1200" dirty="0">
                <a:solidFill>
                  <a:schemeClr val="tx1"/>
                </a:solidFill>
                <a:effectLst/>
                <a:latin typeface="+mn-lt"/>
                <a:ea typeface="+mn-ea"/>
                <a:cs typeface="+mn-cs"/>
              </a:rPr>
              <a:t>Foreseeable consequences of withdrawing or declining </a:t>
            </a:r>
          </a:p>
          <a:p>
            <a:r>
              <a:rPr lang="en-GB" sz="1200" b="0" i="0" u="none" strike="noStrike" kern="1200" dirty="0">
                <a:solidFill>
                  <a:schemeClr val="tx1"/>
                </a:solidFill>
                <a:effectLst/>
                <a:latin typeface="+mn-lt"/>
                <a:ea typeface="+mn-ea"/>
                <a:cs typeface="+mn-cs"/>
              </a:rPr>
              <a:t>Potential risk, discomfort or adverse effects </a:t>
            </a:r>
          </a:p>
          <a:p>
            <a:r>
              <a:rPr lang="en-GB" sz="1200" b="0" i="0" u="none" strike="noStrike" kern="1200" dirty="0">
                <a:solidFill>
                  <a:schemeClr val="tx1"/>
                </a:solidFill>
                <a:effectLst/>
                <a:latin typeface="+mn-lt"/>
                <a:ea typeface="+mn-ea"/>
                <a:cs typeface="+mn-cs"/>
              </a:rPr>
              <a:t>Prospective research benefits </a:t>
            </a:r>
          </a:p>
          <a:p>
            <a:r>
              <a:rPr lang="en-GB" sz="1200" b="0" i="0" u="none" strike="noStrike" kern="1200" dirty="0">
                <a:solidFill>
                  <a:schemeClr val="tx1"/>
                </a:solidFill>
                <a:effectLst/>
                <a:latin typeface="+mn-lt"/>
                <a:ea typeface="+mn-ea"/>
                <a:cs typeface="+mn-cs"/>
              </a:rPr>
              <a:t>Incentives, such as payment or rewards </a:t>
            </a:r>
          </a:p>
          <a:p>
            <a:r>
              <a:rPr lang="en-GB" sz="1200" b="0" i="0" u="none" strike="noStrike" kern="1200" dirty="0">
                <a:solidFill>
                  <a:schemeClr val="tx1"/>
                </a:solidFill>
                <a:effectLst/>
                <a:latin typeface="+mn-lt"/>
                <a:ea typeface="+mn-ea"/>
                <a:cs typeface="+mn-cs"/>
              </a:rPr>
              <a:t>Whom to contact for questions</a:t>
            </a:r>
          </a:p>
          <a:p>
            <a:endParaRPr lang="en-US" dirty="0"/>
          </a:p>
        </p:txBody>
      </p:sp>
      <p:sp>
        <p:nvSpPr>
          <p:cNvPr id="4" name="Slide Number Placeholder 3"/>
          <p:cNvSpPr>
            <a:spLocks noGrp="1"/>
          </p:cNvSpPr>
          <p:nvPr>
            <p:ph type="sldNum" sz="quarter" idx="5"/>
          </p:nvPr>
        </p:nvSpPr>
        <p:spPr/>
        <p:txBody>
          <a:bodyPr/>
          <a:lstStyle/>
          <a:p>
            <a:fld id="{A8AC0A3A-A111-8445-A543-E801DAA71959}" type="slidenum">
              <a:rPr lang="en-US" smtClean="0"/>
              <a:t>2</a:t>
            </a:fld>
            <a:endParaRPr lang="en-US"/>
          </a:p>
        </p:txBody>
      </p:sp>
    </p:spTree>
    <p:extLst>
      <p:ext uri="{BB962C8B-B14F-4D97-AF65-F5344CB8AC3E}">
        <p14:creationId xmlns:p14="http://schemas.microsoft.com/office/powerpoint/2010/main" val="1220083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6760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179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7408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3261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5183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44351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7559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043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0703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21270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5/4/21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73716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5/4/21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3760673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289875"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1870" y="761999"/>
            <a:ext cx="8790301"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653B6B4-14FE-3041-83AB-01A411BA0DD0}"/>
              </a:ext>
            </a:extLst>
          </p:cNvPr>
          <p:cNvSpPr>
            <a:spLocks noGrp="1"/>
          </p:cNvSpPr>
          <p:nvPr>
            <p:ph type="ctrTitle"/>
          </p:nvPr>
        </p:nvSpPr>
        <p:spPr>
          <a:xfrm>
            <a:off x="3722622" y="1298448"/>
            <a:ext cx="7187529" cy="2951819"/>
          </a:xfrm>
        </p:spPr>
        <p:txBody>
          <a:bodyPr anchor="b">
            <a:normAutofit/>
          </a:bodyPr>
          <a:lstStyle/>
          <a:p>
            <a:r>
              <a:rPr lang="en-US" sz="5800"/>
              <a:t>Informed Consent and Confidentiality</a:t>
            </a:r>
          </a:p>
        </p:txBody>
      </p:sp>
      <p:sp>
        <p:nvSpPr>
          <p:cNvPr id="14" name="Rectangle 13">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00889" y="4684418"/>
            <a:ext cx="880128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1DB8EBFF-821D-834E-B72B-B42ACCD246C2}"/>
              </a:ext>
            </a:extLst>
          </p:cNvPr>
          <p:cNvSpPr>
            <a:spLocks noGrp="1"/>
          </p:cNvSpPr>
          <p:nvPr>
            <p:ph type="subTitle" idx="1"/>
          </p:nvPr>
        </p:nvSpPr>
        <p:spPr>
          <a:xfrm>
            <a:off x="3722622" y="5006151"/>
            <a:ext cx="7187529" cy="768116"/>
          </a:xfrm>
        </p:spPr>
        <p:txBody>
          <a:bodyPr anchor="t">
            <a:normAutofit/>
          </a:bodyPr>
          <a:lstStyle/>
          <a:p>
            <a:r>
              <a:rPr lang="en-US" sz="2400">
                <a:solidFill>
                  <a:schemeClr val="accent1"/>
                </a:solidFill>
              </a:rPr>
              <a:t>Mandi Tembo </a:t>
            </a:r>
          </a:p>
        </p:txBody>
      </p:sp>
    </p:spTree>
    <p:extLst>
      <p:ext uri="{BB962C8B-B14F-4D97-AF65-F5344CB8AC3E}">
        <p14:creationId xmlns:p14="http://schemas.microsoft.com/office/powerpoint/2010/main" val="1406308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E0E0B-6746-EF4D-B347-358DE6B3C444}"/>
              </a:ext>
            </a:extLst>
          </p:cNvPr>
          <p:cNvSpPr>
            <a:spLocks noGrp="1"/>
          </p:cNvSpPr>
          <p:nvPr>
            <p:ph type="title"/>
          </p:nvPr>
        </p:nvSpPr>
        <p:spPr/>
        <p:txBody>
          <a:bodyPr/>
          <a:lstStyle/>
          <a:p>
            <a:r>
              <a:rPr lang="en-US" dirty="0"/>
              <a:t>Informed consent involves…</a:t>
            </a:r>
          </a:p>
        </p:txBody>
      </p:sp>
      <p:sp>
        <p:nvSpPr>
          <p:cNvPr id="3" name="Content Placeholder 2">
            <a:extLst>
              <a:ext uri="{FF2B5EF4-FFF2-40B4-BE49-F238E27FC236}">
                <a16:creationId xmlns:a16="http://schemas.microsoft.com/office/drawing/2014/main" id="{763D54FA-E68F-9F4F-BA9C-9D2F96932E0D}"/>
              </a:ext>
            </a:extLst>
          </p:cNvPr>
          <p:cNvSpPr>
            <a:spLocks noGrp="1"/>
          </p:cNvSpPr>
          <p:nvPr>
            <p:ph idx="1"/>
          </p:nvPr>
        </p:nvSpPr>
        <p:spPr/>
        <p:txBody>
          <a:bodyPr/>
          <a:lstStyle/>
          <a:p>
            <a:r>
              <a:rPr lang="en-US" sz="2800" b="1" dirty="0">
                <a:solidFill>
                  <a:srgbClr val="FFC000"/>
                </a:solidFill>
              </a:rPr>
              <a:t>A </a:t>
            </a:r>
            <a:r>
              <a:rPr lang="en-US" dirty="0"/>
              <a:t>– Tricking the participant into agreeing to participate in a research project </a:t>
            </a:r>
          </a:p>
          <a:p>
            <a:pPr marL="0" indent="0">
              <a:buNone/>
            </a:pPr>
            <a:endParaRPr lang="en-US" dirty="0"/>
          </a:p>
          <a:p>
            <a:r>
              <a:rPr lang="en-US" sz="2800" b="1" dirty="0">
                <a:solidFill>
                  <a:srgbClr val="FFC000"/>
                </a:solidFill>
              </a:rPr>
              <a:t>B</a:t>
            </a:r>
            <a:r>
              <a:rPr lang="en-US" dirty="0"/>
              <a:t> – Asking nicely</a:t>
            </a:r>
            <a:r>
              <a:rPr lang="en-US"/>
              <a:t>, </a:t>
            </a:r>
            <a:r>
              <a:rPr lang="en-GB"/>
              <a:t>but </a:t>
            </a:r>
            <a:r>
              <a:rPr lang="en-GB" dirty="0"/>
              <a:t>not telling the participant what will happen to them if they participate</a:t>
            </a:r>
          </a:p>
          <a:p>
            <a:pPr marL="0" indent="0">
              <a:buNone/>
            </a:pPr>
            <a:endParaRPr lang="en-GB" dirty="0"/>
          </a:p>
          <a:p>
            <a:r>
              <a:rPr lang="en-GB" sz="2800" b="1" dirty="0">
                <a:solidFill>
                  <a:srgbClr val="FFC000"/>
                </a:solidFill>
              </a:rPr>
              <a:t>C </a:t>
            </a:r>
            <a:r>
              <a:rPr lang="en-GB" dirty="0"/>
              <a:t>- Giving a detailed description of potential risks and giving the option to decline up front</a:t>
            </a:r>
          </a:p>
          <a:p>
            <a:pPr marL="0" indent="0">
              <a:buNone/>
            </a:pPr>
            <a:endParaRPr lang="en-GB" dirty="0"/>
          </a:p>
          <a:p>
            <a:r>
              <a:rPr lang="en-GB" sz="2800" b="1" dirty="0">
                <a:solidFill>
                  <a:srgbClr val="FFC000"/>
                </a:solidFill>
              </a:rPr>
              <a:t>D</a:t>
            </a:r>
            <a:r>
              <a:rPr lang="en-GB" dirty="0"/>
              <a:t> - Telling the participant about the risks of participation after they participate</a:t>
            </a:r>
          </a:p>
          <a:p>
            <a:endParaRPr lang="en-US" dirty="0"/>
          </a:p>
        </p:txBody>
      </p:sp>
    </p:spTree>
    <p:extLst>
      <p:ext uri="{BB962C8B-B14F-4D97-AF65-F5344CB8AC3E}">
        <p14:creationId xmlns:p14="http://schemas.microsoft.com/office/powerpoint/2010/main" val="1151987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3CBD8-C926-1D49-959A-ED8796AA13E9}"/>
              </a:ext>
            </a:extLst>
          </p:cNvPr>
          <p:cNvSpPr>
            <a:spLocks noGrp="1"/>
          </p:cNvSpPr>
          <p:nvPr>
            <p:ph type="title"/>
          </p:nvPr>
        </p:nvSpPr>
        <p:spPr/>
        <p:txBody>
          <a:bodyPr/>
          <a:lstStyle/>
          <a:p>
            <a:r>
              <a:rPr lang="en-US" dirty="0"/>
              <a:t>Defining Informed Consent</a:t>
            </a:r>
          </a:p>
        </p:txBody>
      </p:sp>
      <p:sp>
        <p:nvSpPr>
          <p:cNvPr id="3" name="Content Placeholder 2">
            <a:extLst>
              <a:ext uri="{FF2B5EF4-FFF2-40B4-BE49-F238E27FC236}">
                <a16:creationId xmlns:a16="http://schemas.microsoft.com/office/drawing/2014/main" id="{5CF1FBEC-C229-3142-9E27-324D320A518B}"/>
              </a:ext>
            </a:extLst>
          </p:cNvPr>
          <p:cNvSpPr>
            <a:spLocks noGrp="1"/>
          </p:cNvSpPr>
          <p:nvPr>
            <p:ph idx="1"/>
          </p:nvPr>
        </p:nvSpPr>
        <p:spPr/>
        <p:txBody>
          <a:bodyPr>
            <a:normAutofit/>
          </a:bodyPr>
          <a:lstStyle/>
          <a:p>
            <a:r>
              <a:rPr lang="en-GB" sz="2800" b="1" dirty="0"/>
              <a:t>Rational</a:t>
            </a:r>
            <a:r>
              <a:rPr lang="en-GB" sz="2800" dirty="0"/>
              <a:t> and </a:t>
            </a:r>
            <a:r>
              <a:rPr lang="en-GB" sz="2800" b="1" dirty="0"/>
              <a:t>voluntary</a:t>
            </a:r>
            <a:r>
              <a:rPr lang="en-GB" sz="2800" dirty="0"/>
              <a:t> permission given </a:t>
            </a:r>
            <a:r>
              <a:rPr lang="en-GB" sz="2800" b="1" dirty="0"/>
              <a:t>in full knowledge </a:t>
            </a:r>
            <a:r>
              <a:rPr lang="en-GB" sz="2800" dirty="0"/>
              <a:t>of the possible commitments,  benefits, and consequences… </a:t>
            </a:r>
          </a:p>
          <a:p>
            <a:endParaRPr lang="en-GB" sz="2800" dirty="0"/>
          </a:p>
          <a:p>
            <a:r>
              <a:rPr lang="en-GB" sz="2800" dirty="0"/>
              <a:t>In research, informed consent is given by a patient/participant  to a doctor/community health worker/nurse for treatment/participation</a:t>
            </a:r>
            <a:endParaRPr lang="en-US" sz="2800" dirty="0"/>
          </a:p>
        </p:txBody>
      </p:sp>
    </p:spTree>
    <p:extLst>
      <p:ext uri="{BB962C8B-B14F-4D97-AF65-F5344CB8AC3E}">
        <p14:creationId xmlns:p14="http://schemas.microsoft.com/office/powerpoint/2010/main" val="1384611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63A5A-8901-2C4D-B21A-A95AC51C4E91}"/>
              </a:ext>
            </a:extLst>
          </p:cNvPr>
          <p:cNvSpPr>
            <a:spLocks noGrp="1"/>
          </p:cNvSpPr>
          <p:nvPr>
            <p:ph type="title"/>
          </p:nvPr>
        </p:nvSpPr>
        <p:spPr/>
        <p:txBody>
          <a:bodyPr/>
          <a:lstStyle/>
          <a:p>
            <a:r>
              <a:rPr lang="en-US" dirty="0"/>
              <a:t>Key Aspects of Informed Consent…</a:t>
            </a:r>
          </a:p>
        </p:txBody>
      </p:sp>
      <p:graphicFrame>
        <p:nvGraphicFramePr>
          <p:cNvPr id="4" name="Content Placeholder 3">
            <a:extLst>
              <a:ext uri="{FF2B5EF4-FFF2-40B4-BE49-F238E27FC236}">
                <a16:creationId xmlns:a16="http://schemas.microsoft.com/office/drawing/2014/main" id="{B4DBEA0A-E079-9C4E-9820-88F7D2784DC4}"/>
              </a:ext>
            </a:extLst>
          </p:cNvPr>
          <p:cNvGraphicFramePr>
            <a:graphicFrameLocks noGrp="1"/>
          </p:cNvGraphicFramePr>
          <p:nvPr>
            <p:ph idx="1"/>
            <p:extLst>
              <p:ext uri="{D42A27DB-BD31-4B8C-83A1-F6EECF244321}">
                <p14:modId xmlns:p14="http://schemas.microsoft.com/office/powerpoint/2010/main" val="34374101"/>
              </p:ext>
            </p:extLst>
          </p:nvPr>
        </p:nvGraphicFramePr>
        <p:xfrm>
          <a:off x="3445727" y="501805"/>
          <a:ext cx="8006575" cy="5977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a:extLst>
              <a:ext uri="{FF2B5EF4-FFF2-40B4-BE49-F238E27FC236}">
                <a16:creationId xmlns:a16="http://schemas.microsoft.com/office/drawing/2014/main" id="{9CB2135B-C69B-E447-A02E-884E9609C9D9}"/>
              </a:ext>
            </a:extLst>
          </p:cNvPr>
          <p:cNvPicPr>
            <a:picLocks noChangeAspect="1"/>
          </p:cNvPicPr>
          <p:nvPr/>
        </p:nvPicPr>
        <p:blipFill>
          <a:blip r:embed="rId7"/>
          <a:stretch>
            <a:fillRect/>
          </a:stretch>
        </p:blipFill>
        <p:spPr>
          <a:xfrm>
            <a:off x="3642242" y="4248615"/>
            <a:ext cx="1602756" cy="1602756"/>
          </a:xfrm>
          <a:prstGeom prst="rect">
            <a:avLst/>
          </a:prstGeom>
        </p:spPr>
      </p:pic>
      <p:pic>
        <p:nvPicPr>
          <p:cNvPr id="10" name="Picture 9">
            <a:extLst>
              <a:ext uri="{FF2B5EF4-FFF2-40B4-BE49-F238E27FC236}">
                <a16:creationId xmlns:a16="http://schemas.microsoft.com/office/drawing/2014/main" id="{B215CF86-4570-2D48-B7B2-F939FC65C972}"/>
              </a:ext>
            </a:extLst>
          </p:cNvPr>
          <p:cNvPicPr>
            <a:picLocks noChangeAspect="1"/>
          </p:cNvPicPr>
          <p:nvPr/>
        </p:nvPicPr>
        <p:blipFill>
          <a:blip r:embed="rId8"/>
          <a:stretch>
            <a:fillRect/>
          </a:stretch>
        </p:blipFill>
        <p:spPr>
          <a:xfrm>
            <a:off x="9686914" y="4544205"/>
            <a:ext cx="1961903" cy="1472581"/>
          </a:xfrm>
          <a:prstGeom prst="rect">
            <a:avLst/>
          </a:prstGeom>
        </p:spPr>
      </p:pic>
      <p:pic>
        <p:nvPicPr>
          <p:cNvPr id="12" name="Picture 11">
            <a:extLst>
              <a:ext uri="{FF2B5EF4-FFF2-40B4-BE49-F238E27FC236}">
                <a16:creationId xmlns:a16="http://schemas.microsoft.com/office/drawing/2014/main" id="{40D58E05-48AC-9F48-82C8-A5771272B5A1}"/>
              </a:ext>
            </a:extLst>
          </p:cNvPr>
          <p:cNvPicPr>
            <a:picLocks noChangeAspect="1"/>
          </p:cNvPicPr>
          <p:nvPr/>
        </p:nvPicPr>
        <p:blipFill>
          <a:blip r:embed="rId9"/>
          <a:stretch>
            <a:fillRect/>
          </a:stretch>
        </p:blipFill>
        <p:spPr>
          <a:xfrm>
            <a:off x="9187596" y="235913"/>
            <a:ext cx="2041682" cy="2041682"/>
          </a:xfrm>
          <a:prstGeom prst="rect">
            <a:avLst/>
          </a:prstGeom>
        </p:spPr>
      </p:pic>
    </p:spTree>
    <p:extLst>
      <p:ext uri="{BB962C8B-B14F-4D97-AF65-F5344CB8AC3E}">
        <p14:creationId xmlns:p14="http://schemas.microsoft.com/office/powerpoint/2010/main" val="1087082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E664-B55B-324E-9EDE-3B6ED85DADE9}"/>
              </a:ext>
            </a:extLst>
          </p:cNvPr>
          <p:cNvSpPr>
            <a:spLocks noGrp="1"/>
          </p:cNvSpPr>
          <p:nvPr>
            <p:ph type="title"/>
          </p:nvPr>
        </p:nvSpPr>
        <p:spPr/>
        <p:txBody>
          <a:bodyPr/>
          <a:lstStyle/>
          <a:p>
            <a:r>
              <a:rPr lang="en-US" dirty="0"/>
              <a:t>Obtaining Informed Consent </a:t>
            </a:r>
          </a:p>
        </p:txBody>
      </p:sp>
      <p:sp>
        <p:nvSpPr>
          <p:cNvPr id="3" name="Content Placeholder 2">
            <a:extLst>
              <a:ext uri="{FF2B5EF4-FFF2-40B4-BE49-F238E27FC236}">
                <a16:creationId xmlns:a16="http://schemas.microsoft.com/office/drawing/2014/main" id="{B0606FBA-72C2-A348-BF44-A7C96BFE86AD}"/>
              </a:ext>
            </a:extLst>
          </p:cNvPr>
          <p:cNvSpPr>
            <a:spLocks noGrp="1"/>
          </p:cNvSpPr>
          <p:nvPr>
            <p:ph idx="1"/>
          </p:nvPr>
        </p:nvSpPr>
        <p:spPr>
          <a:xfrm>
            <a:off x="3869268" y="324464"/>
            <a:ext cx="7315200" cy="5120640"/>
          </a:xfrm>
        </p:spPr>
        <p:txBody>
          <a:bodyPr/>
          <a:lstStyle/>
          <a:p>
            <a:r>
              <a:rPr lang="en-GB" dirty="0"/>
              <a:t>Informed consent must be either </a:t>
            </a:r>
            <a:r>
              <a:rPr lang="en-GB" b="1" dirty="0"/>
              <a:t>documented</a:t>
            </a:r>
            <a:r>
              <a:rPr lang="en-GB" dirty="0"/>
              <a:t> by </a:t>
            </a:r>
            <a:r>
              <a:rPr lang="en-GB" b="1" dirty="0"/>
              <a:t>written consent</a:t>
            </a:r>
            <a:r>
              <a:rPr lang="en-GB" dirty="0"/>
              <a:t> or by </a:t>
            </a:r>
            <a:r>
              <a:rPr lang="en-GB" b="1" dirty="0"/>
              <a:t>oral consent</a:t>
            </a:r>
            <a:r>
              <a:rPr lang="en-GB" dirty="0"/>
              <a:t> in language that is reasonably understandable. </a:t>
            </a:r>
          </a:p>
          <a:p>
            <a:r>
              <a:rPr lang="en-GB" dirty="0"/>
              <a:t>Most researchers use a written form that the participants sign and date because there might be problems later on. One can never really predict the future and written proof is is very valuable and useful</a:t>
            </a:r>
            <a:endParaRPr lang="en-US" dirty="0"/>
          </a:p>
        </p:txBody>
      </p:sp>
      <p:pic>
        <p:nvPicPr>
          <p:cNvPr id="5" name="Picture 4">
            <a:extLst>
              <a:ext uri="{FF2B5EF4-FFF2-40B4-BE49-F238E27FC236}">
                <a16:creationId xmlns:a16="http://schemas.microsoft.com/office/drawing/2014/main" id="{F71572EF-21E5-1F4F-A8BE-0D76FD75E92F}"/>
              </a:ext>
            </a:extLst>
          </p:cNvPr>
          <p:cNvPicPr>
            <a:picLocks noChangeAspect="1"/>
          </p:cNvPicPr>
          <p:nvPr/>
        </p:nvPicPr>
        <p:blipFill>
          <a:blip r:embed="rId2"/>
          <a:stretch>
            <a:fillRect/>
          </a:stretch>
        </p:blipFill>
        <p:spPr>
          <a:xfrm>
            <a:off x="8123420" y="3937416"/>
            <a:ext cx="2920584" cy="2920584"/>
          </a:xfrm>
          <a:prstGeom prst="rect">
            <a:avLst/>
          </a:prstGeom>
        </p:spPr>
      </p:pic>
    </p:spTree>
    <p:extLst>
      <p:ext uri="{BB962C8B-B14F-4D97-AF65-F5344CB8AC3E}">
        <p14:creationId xmlns:p14="http://schemas.microsoft.com/office/powerpoint/2010/main" val="3594233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8CF34-3F3B-324C-8C70-8B0571756CD1}"/>
              </a:ext>
            </a:extLst>
          </p:cNvPr>
          <p:cNvSpPr>
            <a:spLocks noGrp="1"/>
          </p:cNvSpPr>
          <p:nvPr>
            <p:ph type="title"/>
          </p:nvPr>
        </p:nvSpPr>
        <p:spPr/>
        <p:txBody>
          <a:bodyPr/>
          <a:lstStyle/>
          <a:p>
            <a:r>
              <a:rPr lang="en-US" dirty="0"/>
              <a:t>Who </a:t>
            </a:r>
            <a:r>
              <a:rPr lang="en-US" b="1" dirty="0"/>
              <a:t>can and cannot </a:t>
            </a:r>
            <a:r>
              <a:rPr lang="en-US" dirty="0"/>
              <a:t>give consent?</a:t>
            </a:r>
          </a:p>
        </p:txBody>
      </p:sp>
      <p:sp>
        <p:nvSpPr>
          <p:cNvPr id="3" name="Content Placeholder 2">
            <a:extLst>
              <a:ext uri="{FF2B5EF4-FFF2-40B4-BE49-F238E27FC236}">
                <a16:creationId xmlns:a16="http://schemas.microsoft.com/office/drawing/2014/main" id="{1E2B01EF-2ACB-3D4D-97BF-741000D933BD}"/>
              </a:ext>
            </a:extLst>
          </p:cNvPr>
          <p:cNvSpPr>
            <a:spLocks noGrp="1"/>
          </p:cNvSpPr>
          <p:nvPr>
            <p:ph idx="1"/>
          </p:nvPr>
        </p:nvSpPr>
        <p:spPr>
          <a:xfrm>
            <a:off x="3869268" y="384424"/>
            <a:ext cx="3640804" cy="5120640"/>
          </a:xfrm>
        </p:spPr>
        <p:txBody>
          <a:bodyPr/>
          <a:lstStyle/>
          <a:p>
            <a:r>
              <a:rPr lang="en-US" dirty="0"/>
              <a:t>Adults (persons 16 years old and over)</a:t>
            </a:r>
          </a:p>
          <a:p>
            <a:r>
              <a:rPr lang="en-US" dirty="0"/>
              <a:t>Parents or Legal Guardians (Assent)</a:t>
            </a:r>
          </a:p>
        </p:txBody>
      </p:sp>
      <p:sp>
        <p:nvSpPr>
          <p:cNvPr id="4" name="Content Placeholder 2">
            <a:extLst>
              <a:ext uri="{FF2B5EF4-FFF2-40B4-BE49-F238E27FC236}">
                <a16:creationId xmlns:a16="http://schemas.microsoft.com/office/drawing/2014/main" id="{E0C92A69-5FBA-684F-8CBB-F318492B52A3}"/>
              </a:ext>
            </a:extLst>
          </p:cNvPr>
          <p:cNvSpPr txBox="1">
            <a:spLocks/>
          </p:cNvSpPr>
          <p:nvPr/>
        </p:nvSpPr>
        <p:spPr>
          <a:xfrm>
            <a:off x="7724238" y="864108"/>
            <a:ext cx="3640804" cy="5120640"/>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Children (persons 15 years old and below)</a:t>
            </a:r>
          </a:p>
          <a:p>
            <a:r>
              <a:rPr lang="en-US" dirty="0"/>
              <a:t>Incapacitated individuals i.e.  unable to </a:t>
            </a:r>
            <a:r>
              <a:rPr lang="en-US" b="1" dirty="0"/>
              <a:t>understand</a:t>
            </a:r>
            <a:r>
              <a:rPr lang="en-US" dirty="0"/>
              <a:t> the facts or nature of the situation due to drugs, alcohol, or a mental disability</a:t>
            </a:r>
          </a:p>
        </p:txBody>
      </p:sp>
      <p:sp>
        <p:nvSpPr>
          <p:cNvPr id="5" name="Cross 4">
            <a:extLst>
              <a:ext uri="{FF2B5EF4-FFF2-40B4-BE49-F238E27FC236}">
                <a16:creationId xmlns:a16="http://schemas.microsoft.com/office/drawing/2014/main" id="{D25F3FD7-9CC1-4F43-8E54-7D23D8A05E82}"/>
              </a:ext>
            </a:extLst>
          </p:cNvPr>
          <p:cNvSpPr/>
          <p:nvPr/>
        </p:nvSpPr>
        <p:spPr>
          <a:xfrm rot="2724407">
            <a:off x="8784322" y="698036"/>
            <a:ext cx="1528996" cy="1549308"/>
          </a:xfrm>
          <a:prstGeom prst="plus">
            <a:avLst>
              <a:gd name="adj" fmla="val 4068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a:extLst>
              <a:ext uri="{FF2B5EF4-FFF2-40B4-BE49-F238E27FC236}">
                <a16:creationId xmlns:a16="http://schemas.microsoft.com/office/drawing/2014/main" id="{BC5A935A-4255-F343-A71F-A365B036BF26}"/>
              </a:ext>
            </a:extLst>
          </p:cNvPr>
          <p:cNvSpPr/>
          <p:nvPr/>
        </p:nvSpPr>
        <p:spPr>
          <a:xfrm rot="18667817">
            <a:off x="4782764" y="851230"/>
            <a:ext cx="1813810" cy="794904"/>
          </a:xfrm>
          <a:prstGeom prst="corner">
            <a:avLst>
              <a:gd name="adj1" fmla="val 45122"/>
              <a:gd name="adj2" fmla="val 42683"/>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793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EEE5-E1DE-194B-9F28-DA7FE35D16A6}"/>
              </a:ext>
            </a:extLst>
          </p:cNvPr>
          <p:cNvSpPr>
            <a:spLocks noGrp="1"/>
          </p:cNvSpPr>
          <p:nvPr>
            <p:ph type="title"/>
          </p:nvPr>
        </p:nvSpPr>
        <p:spPr/>
        <p:txBody>
          <a:bodyPr/>
          <a:lstStyle/>
          <a:p>
            <a:r>
              <a:rPr lang="en-US" dirty="0"/>
              <a:t>Confidentiality</a:t>
            </a:r>
          </a:p>
        </p:txBody>
      </p:sp>
      <p:sp>
        <p:nvSpPr>
          <p:cNvPr id="3" name="Content Placeholder 2">
            <a:extLst>
              <a:ext uri="{FF2B5EF4-FFF2-40B4-BE49-F238E27FC236}">
                <a16:creationId xmlns:a16="http://schemas.microsoft.com/office/drawing/2014/main" id="{A5111B26-F3F7-E945-A036-C5E5309CB659}"/>
              </a:ext>
            </a:extLst>
          </p:cNvPr>
          <p:cNvSpPr>
            <a:spLocks noGrp="1"/>
          </p:cNvSpPr>
          <p:nvPr>
            <p:ph idx="1"/>
          </p:nvPr>
        </p:nvSpPr>
        <p:spPr>
          <a:xfrm>
            <a:off x="3869268" y="284246"/>
            <a:ext cx="7315200" cy="5120640"/>
          </a:xfrm>
        </p:spPr>
        <p:txBody>
          <a:bodyPr/>
          <a:lstStyle/>
          <a:p>
            <a:r>
              <a:rPr lang="en-GB" dirty="0"/>
              <a:t>A condition in which the researcher knows the identity of and sensitive information about a </a:t>
            </a:r>
            <a:r>
              <a:rPr lang="en-GB" b="1" dirty="0"/>
              <a:t>research</a:t>
            </a:r>
            <a:r>
              <a:rPr lang="en-GB" dirty="0"/>
              <a:t> participant, but takes steps </a:t>
            </a:r>
            <a:r>
              <a:rPr lang="en-GB" b="1" dirty="0"/>
              <a:t>to protect that identity and information  </a:t>
            </a:r>
            <a:r>
              <a:rPr lang="en-GB" dirty="0"/>
              <a:t>from being discovered by others.</a:t>
            </a:r>
            <a:endParaRPr lang="en-US" dirty="0"/>
          </a:p>
        </p:txBody>
      </p:sp>
      <p:pic>
        <p:nvPicPr>
          <p:cNvPr id="5" name="Picture 4">
            <a:extLst>
              <a:ext uri="{FF2B5EF4-FFF2-40B4-BE49-F238E27FC236}">
                <a16:creationId xmlns:a16="http://schemas.microsoft.com/office/drawing/2014/main" id="{5FDAB731-8DFD-E446-9455-A78FD1C7EE6B}"/>
              </a:ext>
            </a:extLst>
          </p:cNvPr>
          <p:cNvPicPr>
            <a:picLocks noChangeAspect="1"/>
          </p:cNvPicPr>
          <p:nvPr/>
        </p:nvPicPr>
        <p:blipFill>
          <a:blip r:embed="rId2"/>
          <a:stretch>
            <a:fillRect/>
          </a:stretch>
        </p:blipFill>
        <p:spPr>
          <a:xfrm>
            <a:off x="8541835" y="3859325"/>
            <a:ext cx="2837984" cy="2837984"/>
          </a:xfrm>
          <a:prstGeom prst="rect">
            <a:avLst/>
          </a:prstGeom>
        </p:spPr>
      </p:pic>
    </p:spTree>
    <p:extLst>
      <p:ext uri="{BB962C8B-B14F-4D97-AF65-F5344CB8AC3E}">
        <p14:creationId xmlns:p14="http://schemas.microsoft.com/office/powerpoint/2010/main" val="2161356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Shape 16">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924555FA-1D49-7E4F-9926-0309688D099A}"/>
              </a:ext>
            </a:extLst>
          </p:cNvPr>
          <p:cNvSpPr>
            <a:spLocks noGrp="1"/>
          </p:cNvSpPr>
          <p:nvPr>
            <p:ph type="title"/>
          </p:nvPr>
        </p:nvSpPr>
        <p:spPr>
          <a:xfrm>
            <a:off x="1069849" y="1298448"/>
            <a:ext cx="6917245" cy="3255264"/>
          </a:xfrm>
        </p:spPr>
        <p:txBody>
          <a:bodyPr vert="horz" lIns="91440" tIns="45720" rIns="91440" bIns="45720" rtlCol="0" anchor="ctr">
            <a:normAutofit/>
          </a:bodyPr>
          <a:lstStyle/>
          <a:p>
            <a:pPr algn="ctr"/>
            <a:r>
              <a:rPr lang="en-US" sz="6600" b="1" spc="-100" dirty="0"/>
              <a:t>POP QUIZ</a:t>
            </a:r>
          </a:p>
        </p:txBody>
      </p:sp>
    </p:spTree>
    <p:extLst>
      <p:ext uri="{BB962C8B-B14F-4D97-AF65-F5344CB8AC3E}">
        <p14:creationId xmlns:p14="http://schemas.microsoft.com/office/powerpoint/2010/main" val="197863950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70296-FC11-2F49-ADFC-D5474BFE9468}"/>
              </a:ext>
            </a:extLst>
          </p:cNvPr>
          <p:cNvSpPr>
            <a:spLocks noGrp="1"/>
          </p:cNvSpPr>
          <p:nvPr>
            <p:ph type="title"/>
          </p:nvPr>
        </p:nvSpPr>
        <p:spPr/>
        <p:txBody>
          <a:bodyPr>
            <a:normAutofit/>
          </a:bodyPr>
          <a:lstStyle/>
          <a:p>
            <a:r>
              <a:rPr lang="en-US" sz="2000" dirty="0"/>
              <a:t>You are a counsellor for CHIEDZA and a young girl (13 years old) asks to be part of the study. What do you do?</a:t>
            </a:r>
            <a:br>
              <a:rPr lang="en-US" sz="2000" dirty="0"/>
            </a:br>
            <a:endParaRPr lang="en-US" sz="2000" dirty="0"/>
          </a:p>
        </p:txBody>
      </p:sp>
      <p:sp>
        <p:nvSpPr>
          <p:cNvPr id="3" name="Content Placeholder 2">
            <a:extLst>
              <a:ext uri="{FF2B5EF4-FFF2-40B4-BE49-F238E27FC236}">
                <a16:creationId xmlns:a16="http://schemas.microsoft.com/office/drawing/2014/main" id="{5E8F7BEB-ED52-884D-9DDF-BFAFE694040A}"/>
              </a:ext>
            </a:extLst>
          </p:cNvPr>
          <p:cNvSpPr>
            <a:spLocks noGrp="1"/>
          </p:cNvSpPr>
          <p:nvPr>
            <p:ph idx="1"/>
          </p:nvPr>
        </p:nvSpPr>
        <p:spPr/>
        <p:txBody>
          <a:bodyPr/>
          <a:lstStyle/>
          <a:p>
            <a:pPr marL="0" indent="0">
              <a:buNone/>
            </a:pPr>
            <a:endParaRPr lang="en-US" dirty="0"/>
          </a:p>
          <a:p>
            <a:r>
              <a:rPr lang="en-US" sz="2800" b="1" dirty="0">
                <a:solidFill>
                  <a:srgbClr val="FFC000"/>
                </a:solidFill>
              </a:rPr>
              <a:t>A</a:t>
            </a:r>
            <a:r>
              <a:rPr lang="en-US" dirty="0"/>
              <a:t> – Go over information about the study and get her consent</a:t>
            </a:r>
          </a:p>
          <a:p>
            <a:pPr marL="0" indent="0">
              <a:buNone/>
            </a:pPr>
            <a:endParaRPr lang="en-US" dirty="0"/>
          </a:p>
          <a:p>
            <a:r>
              <a:rPr lang="en-US" sz="2800" b="1" dirty="0">
                <a:solidFill>
                  <a:srgbClr val="FFC000"/>
                </a:solidFill>
              </a:rPr>
              <a:t>B</a:t>
            </a:r>
            <a:r>
              <a:rPr lang="en-US" dirty="0"/>
              <a:t> – Tell the girl she is too young to give consent </a:t>
            </a:r>
          </a:p>
          <a:p>
            <a:pPr marL="0" indent="0">
              <a:buNone/>
            </a:pPr>
            <a:endParaRPr lang="en-US" dirty="0"/>
          </a:p>
          <a:p>
            <a:r>
              <a:rPr lang="en-US" sz="2800" b="1" dirty="0">
                <a:solidFill>
                  <a:srgbClr val="FFC000"/>
                </a:solidFill>
              </a:rPr>
              <a:t>C</a:t>
            </a:r>
            <a:r>
              <a:rPr lang="en-US" dirty="0"/>
              <a:t> – Ask her if she is sure that she wants to be part of the study and </a:t>
            </a:r>
            <a:r>
              <a:rPr lang="en-US" dirty="0" err="1"/>
              <a:t>enrol</a:t>
            </a:r>
            <a:r>
              <a:rPr lang="en-US" dirty="0"/>
              <a:t> her into the study</a:t>
            </a:r>
          </a:p>
        </p:txBody>
      </p:sp>
    </p:spTree>
    <p:extLst>
      <p:ext uri="{BB962C8B-B14F-4D97-AF65-F5344CB8AC3E}">
        <p14:creationId xmlns:p14="http://schemas.microsoft.com/office/powerpoint/2010/main" val="395408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85A5-A2EF-DB4C-8BAD-BDC04C706424}"/>
              </a:ext>
            </a:extLst>
          </p:cNvPr>
          <p:cNvSpPr>
            <a:spLocks noGrp="1"/>
          </p:cNvSpPr>
          <p:nvPr>
            <p:ph type="title"/>
          </p:nvPr>
        </p:nvSpPr>
        <p:spPr/>
        <p:txBody>
          <a:bodyPr>
            <a:normAutofit/>
          </a:bodyPr>
          <a:lstStyle/>
          <a:p>
            <a:r>
              <a:rPr lang="en-US" sz="2800" dirty="0"/>
              <a:t>Informed Consent is an important part of research that protects…</a:t>
            </a:r>
          </a:p>
        </p:txBody>
      </p:sp>
      <p:sp>
        <p:nvSpPr>
          <p:cNvPr id="3" name="Content Placeholder 2">
            <a:extLst>
              <a:ext uri="{FF2B5EF4-FFF2-40B4-BE49-F238E27FC236}">
                <a16:creationId xmlns:a16="http://schemas.microsoft.com/office/drawing/2014/main" id="{8D3A9EBC-FFCB-0341-8E2D-5EDA9E9AB44B}"/>
              </a:ext>
            </a:extLst>
          </p:cNvPr>
          <p:cNvSpPr>
            <a:spLocks noGrp="1"/>
          </p:cNvSpPr>
          <p:nvPr>
            <p:ph idx="1"/>
          </p:nvPr>
        </p:nvSpPr>
        <p:spPr/>
        <p:txBody>
          <a:bodyPr/>
          <a:lstStyle/>
          <a:p>
            <a:r>
              <a:rPr lang="en-US" sz="2800" b="1" dirty="0">
                <a:solidFill>
                  <a:srgbClr val="FFC000"/>
                </a:solidFill>
              </a:rPr>
              <a:t>A </a:t>
            </a:r>
            <a:r>
              <a:rPr lang="en-US" dirty="0"/>
              <a:t>– The researcher</a:t>
            </a:r>
          </a:p>
          <a:p>
            <a:pPr marL="0" indent="0">
              <a:buNone/>
            </a:pPr>
            <a:endParaRPr lang="en-US" dirty="0"/>
          </a:p>
          <a:p>
            <a:r>
              <a:rPr lang="en-US" sz="2800" b="1" dirty="0">
                <a:solidFill>
                  <a:srgbClr val="FFC000"/>
                </a:solidFill>
              </a:rPr>
              <a:t>B</a:t>
            </a:r>
            <a:r>
              <a:rPr lang="en-US" dirty="0"/>
              <a:t> – The participants</a:t>
            </a:r>
          </a:p>
          <a:p>
            <a:pPr marL="0" indent="0">
              <a:buNone/>
            </a:pPr>
            <a:endParaRPr lang="en-US" dirty="0"/>
          </a:p>
          <a:p>
            <a:r>
              <a:rPr lang="en-US" sz="2800" b="1" dirty="0">
                <a:solidFill>
                  <a:srgbClr val="FFC000"/>
                </a:solidFill>
              </a:rPr>
              <a:t>C </a:t>
            </a:r>
            <a:r>
              <a:rPr lang="en-US" dirty="0"/>
              <a:t>– All of the above</a:t>
            </a:r>
          </a:p>
        </p:txBody>
      </p:sp>
    </p:spTree>
    <p:extLst>
      <p:ext uri="{BB962C8B-B14F-4D97-AF65-F5344CB8AC3E}">
        <p14:creationId xmlns:p14="http://schemas.microsoft.com/office/powerpoint/2010/main" val="1737919879"/>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441</Words>
  <Application>Microsoft Macintosh PowerPoint</Application>
  <PresentationFormat>Widescreen</PresentationFormat>
  <Paragraphs>55</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Corbel</vt:lpstr>
      <vt:lpstr>Wingdings 2</vt:lpstr>
      <vt:lpstr>Frame</vt:lpstr>
      <vt:lpstr>Informed Consent and Confidentiality</vt:lpstr>
      <vt:lpstr>Defining Informed Consent</vt:lpstr>
      <vt:lpstr>Key Aspects of Informed Consent…</vt:lpstr>
      <vt:lpstr>Obtaining Informed Consent </vt:lpstr>
      <vt:lpstr>Who can and cannot give consent?</vt:lpstr>
      <vt:lpstr>Confidentiality</vt:lpstr>
      <vt:lpstr>POP QUIZ</vt:lpstr>
      <vt:lpstr>You are a counsellor for CHIEDZA and a young girl (13 years old) asks to be part of the study. What do you do? </vt:lpstr>
      <vt:lpstr>Informed Consent is an important part of research that protects…</vt:lpstr>
      <vt:lpstr>Informed consent involves…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Informed Consent and Confidentiality</dc:title>
  <dc:creator>Tembo, Mandi</dc:creator>
  <cp:lastModifiedBy>Mandikudza Tembo</cp:lastModifiedBy>
  <cp:revision>6</cp:revision>
  <dcterms:created xsi:type="dcterms:W3CDTF">2019-05-06T08:50:49Z</dcterms:created>
  <dcterms:modified xsi:type="dcterms:W3CDTF">2021-05-04T08:32:21Z</dcterms:modified>
</cp:coreProperties>
</file>