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D72E7-7163-4BA1-9C6A-6F1652BF32B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EE635-C81B-4DB7-A3F3-8B1B161FC0E8}">
      <dgm:prSet/>
      <dgm:spPr/>
      <dgm:t>
        <a:bodyPr/>
        <a:lstStyle/>
        <a:p>
          <a:r>
            <a:rPr lang="en-GB"/>
            <a:t>What is Research and why it is important?</a:t>
          </a:r>
          <a:endParaRPr lang="en-US"/>
        </a:p>
      </dgm:t>
    </dgm:pt>
    <dgm:pt modelId="{FBB3EC8E-5FEE-4BA3-ADB4-C45BE8A6E18A}" type="parTrans" cxnId="{D290799D-FCB9-4A71-B5DD-09A0D3DF6244}">
      <dgm:prSet/>
      <dgm:spPr/>
      <dgm:t>
        <a:bodyPr/>
        <a:lstStyle/>
        <a:p>
          <a:endParaRPr lang="en-US"/>
        </a:p>
      </dgm:t>
    </dgm:pt>
    <dgm:pt modelId="{1CD75EF1-4329-4470-A46B-405A9EE01E9D}" type="sibTrans" cxnId="{D290799D-FCB9-4A71-B5DD-09A0D3DF6244}">
      <dgm:prSet/>
      <dgm:spPr/>
      <dgm:t>
        <a:bodyPr/>
        <a:lstStyle/>
        <a:p>
          <a:endParaRPr lang="en-US"/>
        </a:p>
      </dgm:t>
    </dgm:pt>
    <dgm:pt modelId="{DF64AFA1-2D3C-49EE-B2EF-6B529B3E04C0}">
      <dgm:prSet/>
      <dgm:spPr/>
      <dgm:t>
        <a:bodyPr/>
        <a:lstStyle/>
        <a:p>
          <a:r>
            <a:rPr lang="en-GB"/>
            <a:t>Types of research</a:t>
          </a:r>
          <a:endParaRPr lang="en-US"/>
        </a:p>
      </dgm:t>
    </dgm:pt>
    <dgm:pt modelId="{11D7F2CF-A214-40E4-B96D-F123E82DC79D}" type="parTrans" cxnId="{C204731D-AABF-45AB-9E77-90632F297FDA}">
      <dgm:prSet/>
      <dgm:spPr/>
      <dgm:t>
        <a:bodyPr/>
        <a:lstStyle/>
        <a:p>
          <a:endParaRPr lang="en-US"/>
        </a:p>
      </dgm:t>
    </dgm:pt>
    <dgm:pt modelId="{275D6DAA-3E9F-4B40-8844-82DB943F1CB0}" type="sibTrans" cxnId="{C204731D-AABF-45AB-9E77-90632F297FDA}">
      <dgm:prSet/>
      <dgm:spPr/>
      <dgm:t>
        <a:bodyPr/>
        <a:lstStyle/>
        <a:p>
          <a:endParaRPr lang="en-US"/>
        </a:p>
      </dgm:t>
    </dgm:pt>
    <dgm:pt modelId="{C1E872EA-5B35-4F83-A3E3-58DB60ACBA4E}">
      <dgm:prSet/>
      <dgm:spPr/>
      <dgm:t>
        <a:bodyPr/>
        <a:lstStyle/>
        <a:p>
          <a:r>
            <a:rPr lang="en-GB"/>
            <a:t>How to plan for and conduct research</a:t>
          </a:r>
          <a:endParaRPr lang="en-US"/>
        </a:p>
      </dgm:t>
    </dgm:pt>
    <dgm:pt modelId="{113DCD8A-538B-4CEC-8CB9-FD7E832C235A}" type="parTrans" cxnId="{A46206B9-520B-4DA3-91DA-FCB53359A6BB}">
      <dgm:prSet/>
      <dgm:spPr/>
      <dgm:t>
        <a:bodyPr/>
        <a:lstStyle/>
        <a:p>
          <a:endParaRPr lang="en-US"/>
        </a:p>
      </dgm:t>
    </dgm:pt>
    <dgm:pt modelId="{928BB2FC-E5FA-4D0B-9C80-40FDF8B62A05}" type="sibTrans" cxnId="{A46206B9-520B-4DA3-91DA-FCB53359A6BB}">
      <dgm:prSet/>
      <dgm:spPr/>
      <dgm:t>
        <a:bodyPr/>
        <a:lstStyle/>
        <a:p>
          <a:endParaRPr lang="en-US"/>
        </a:p>
      </dgm:t>
    </dgm:pt>
    <dgm:pt modelId="{3DC496B7-AE46-454C-947F-EA05ADB235CF}" type="pres">
      <dgm:prSet presAssocID="{BE1D72E7-7163-4BA1-9C6A-6F1652BF32B7}" presName="vert0" presStyleCnt="0">
        <dgm:presLayoutVars>
          <dgm:dir/>
          <dgm:animOne val="branch"/>
          <dgm:animLvl val="lvl"/>
        </dgm:presLayoutVars>
      </dgm:prSet>
      <dgm:spPr/>
    </dgm:pt>
    <dgm:pt modelId="{82BDB5F1-6E3E-4754-AF32-4EE8315FA9ED}" type="pres">
      <dgm:prSet presAssocID="{E53EE635-C81B-4DB7-A3F3-8B1B161FC0E8}" presName="thickLine" presStyleLbl="alignNode1" presStyleIdx="0" presStyleCnt="3"/>
      <dgm:spPr/>
    </dgm:pt>
    <dgm:pt modelId="{FFF2BB67-1C1C-441F-9957-BB6AB467A71D}" type="pres">
      <dgm:prSet presAssocID="{E53EE635-C81B-4DB7-A3F3-8B1B161FC0E8}" presName="horz1" presStyleCnt="0"/>
      <dgm:spPr/>
    </dgm:pt>
    <dgm:pt modelId="{52AA9D6A-68A9-4B4A-93AF-64DCA43C082D}" type="pres">
      <dgm:prSet presAssocID="{E53EE635-C81B-4DB7-A3F3-8B1B161FC0E8}" presName="tx1" presStyleLbl="revTx" presStyleIdx="0" presStyleCnt="3"/>
      <dgm:spPr/>
    </dgm:pt>
    <dgm:pt modelId="{F528B180-A9F9-4DEC-A9AF-183DDE944028}" type="pres">
      <dgm:prSet presAssocID="{E53EE635-C81B-4DB7-A3F3-8B1B161FC0E8}" presName="vert1" presStyleCnt="0"/>
      <dgm:spPr/>
    </dgm:pt>
    <dgm:pt modelId="{BB1EA925-C687-4CA1-B04F-9DB29688807F}" type="pres">
      <dgm:prSet presAssocID="{DF64AFA1-2D3C-49EE-B2EF-6B529B3E04C0}" presName="thickLine" presStyleLbl="alignNode1" presStyleIdx="1" presStyleCnt="3"/>
      <dgm:spPr/>
    </dgm:pt>
    <dgm:pt modelId="{252A19A6-71A3-49D0-B54F-8E4965E765E7}" type="pres">
      <dgm:prSet presAssocID="{DF64AFA1-2D3C-49EE-B2EF-6B529B3E04C0}" presName="horz1" presStyleCnt="0"/>
      <dgm:spPr/>
    </dgm:pt>
    <dgm:pt modelId="{9F9169E7-8B48-4101-8EF2-3AD896A3397E}" type="pres">
      <dgm:prSet presAssocID="{DF64AFA1-2D3C-49EE-B2EF-6B529B3E04C0}" presName="tx1" presStyleLbl="revTx" presStyleIdx="1" presStyleCnt="3"/>
      <dgm:spPr/>
    </dgm:pt>
    <dgm:pt modelId="{8395D901-2F6A-4FC0-8DA8-8181AF3966E4}" type="pres">
      <dgm:prSet presAssocID="{DF64AFA1-2D3C-49EE-B2EF-6B529B3E04C0}" presName="vert1" presStyleCnt="0"/>
      <dgm:spPr/>
    </dgm:pt>
    <dgm:pt modelId="{3E9230CB-C6D7-485A-ABDD-4A73D14BCC98}" type="pres">
      <dgm:prSet presAssocID="{C1E872EA-5B35-4F83-A3E3-58DB60ACBA4E}" presName="thickLine" presStyleLbl="alignNode1" presStyleIdx="2" presStyleCnt="3"/>
      <dgm:spPr/>
    </dgm:pt>
    <dgm:pt modelId="{3A5BF128-E260-4DDF-A752-D2B02C705D14}" type="pres">
      <dgm:prSet presAssocID="{C1E872EA-5B35-4F83-A3E3-58DB60ACBA4E}" presName="horz1" presStyleCnt="0"/>
      <dgm:spPr/>
    </dgm:pt>
    <dgm:pt modelId="{588BDCF7-9AA2-4129-8D9D-0C640B7E93FA}" type="pres">
      <dgm:prSet presAssocID="{C1E872EA-5B35-4F83-A3E3-58DB60ACBA4E}" presName="tx1" presStyleLbl="revTx" presStyleIdx="2" presStyleCnt="3"/>
      <dgm:spPr/>
    </dgm:pt>
    <dgm:pt modelId="{D2328562-F123-4DDA-9451-10C681A8DC7E}" type="pres">
      <dgm:prSet presAssocID="{C1E872EA-5B35-4F83-A3E3-58DB60ACBA4E}" presName="vert1" presStyleCnt="0"/>
      <dgm:spPr/>
    </dgm:pt>
  </dgm:ptLst>
  <dgm:cxnLst>
    <dgm:cxn modelId="{60C5650A-70AA-428A-9CCE-50407A98D849}" type="presOf" srcId="{BE1D72E7-7163-4BA1-9C6A-6F1652BF32B7}" destId="{3DC496B7-AE46-454C-947F-EA05ADB235CF}" srcOrd="0" destOrd="0" presId="urn:microsoft.com/office/officeart/2008/layout/LinedList"/>
    <dgm:cxn modelId="{C204731D-AABF-45AB-9E77-90632F297FDA}" srcId="{BE1D72E7-7163-4BA1-9C6A-6F1652BF32B7}" destId="{DF64AFA1-2D3C-49EE-B2EF-6B529B3E04C0}" srcOrd="1" destOrd="0" parTransId="{11D7F2CF-A214-40E4-B96D-F123E82DC79D}" sibTransId="{275D6DAA-3E9F-4B40-8844-82DB943F1CB0}"/>
    <dgm:cxn modelId="{81984D30-F99C-487F-8E3D-FBF52C09CD7B}" type="presOf" srcId="{E53EE635-C81B-4DB7-A3F3-8B1B161FC0E8}" destId="{52AA9D6A-68A9-4B4A-93AF-64DCA43C082D}" srcOrd="0" destOrd="0" presId="urn:microsoft.com/office/officeart/2008/layout/LinedList"/>
    <dgm:cxn modelId="{D290799D-FCB9-4A71-B5DD-09A0D3DF6244}" srcId="{BE1D72E7-7163-4BA1-9C6A-6F1652BF32B7}" destId="{E53EE635-C81B-4DB7-A3F3-8B1B161FC0E8}" srcOrd="0" destOrd="0" parTransId="{FBB3EC8E-5FEE-4BA3-ADB4-C45BE8A6E18A}" sibTransId="{1CD75EF1-4329-4470-A46B-405A9EE01E9D}"/>
    <dgm:cxn modelId="{A46206B9-520B-4DA3-91DA-FCB53359A6BB}" srcId="{BE1D72E7-7163-4BA1-9C6A-6F1652BF32B7}" destId="{C1E872EA-5B35-4F83-A3E3-58DB60ACBA4E}" srcOrd="2" destOrd="0" parTransId="{113DCD8A-538B-4CEC-8CB9-FD7E832C235A}" sibTransId="{928BB2FC-E5FA-4D0B-9C80-40FDF8B62A05}"/>
    <dgm:cxn modelId="{87E01CBA-1C94-402E-8AA5-0490FD4AF5D3}" type="presOf" srcId="{C1E872EA-5B35-4F83-A3E3-58DB60ACBA4E}" destId="{588BDCF7-9AA2-4129-8D9D-0C640B7E93FA}" srcOrd="0" destOrd="0" presId="urn:microsoft.com/office/officeart/2008/layout/LinedList"/>
    <dgm:cxn modelId="{B80529D9-A08B-4A6A-888A-73742A372991}" type="presOf" srcId="{DF64AFA1-2D3C-49EE-B2EF-6B529B3E04C0}" destId="{9F9169E7-8B48-4101-8EF2-3AD896A3397E}" srcOrd="0" destOrd="0" presId="urn:microsoft.com/office/officeart/2008/layout/LinedList"/>
    <dgm:cxn modelId="{6745456B-307D-49DA-A652-EE39BE5AE759}" type="presParOf" srcId="{3DC496B7-AE46-454C-947F-EA05ADB235CF}" destId="{82BDB5F1-6E3E-4754-AF32-4EE8315FA9ED}" srcOrd="0" destOrd="0" presId="urn:microsoft.com/office/officeart/2008/layout/LinedList"/>
    <dgm:cxn modelId="{3DEEDBFA-2AAC-4AC3-96A2-BA520B8C124A}" type="presParOf" srcId="{3DC496B7-AE46-454C-947F-EA05ADB235CF}" destId="{FFF2BB67-1C1C-441F-9957-BB6AB467A71D}" srcOrd="1" destOrd="0" presId="urn:microsoft.com/office/officeart/2008/layout/LinedList"/>
    <dgm:cxn modelId="{CDC151C4-7825-4804-8174-3AA73FB77CE0}" type="presParOf" srcId="{FFF2BB67-1C1C-441F-9957-BB6AB467A71D}" destId="{52AA9D6A-68A9-4B4A-93AF-64DCA43C082D}" srcOrd="0" destOrd="0" presId="urn:microsoft.com/office/officeart/2008/layout/LinedList"/>
    <dgm:cxn modelId="{502ABBDF-54D6-43C7-B77F-9BB6C0718595}" type="presParOf" srcId="{FFF2BB67-1C1C-441F-9957-BB6AB467A71D}" destId="{F528B180-A9F9-4DEC-A9AF-183DDE944028}" srcOrd="1" destOrd="0" presId="urn:microsoft.com/office/officeart/2008/layout/LinedList"/>
    <dgm:cxn modelId="{142A50E7-35D3-4D31-AEB8-5B004833EB95}" type="presParOf" srcId="{3DC496B7-AE46-454C-947F-EA05ADB235CF}" destId="{BB1EA925-C687-4CA1-B04F-9DB29688807F}" srcOrd="2" destOrd="0" presId="urn:microsoft.com/office/officeart/2008/layout/LinedList"/>
    <dgm:cxn modelId="{189F493B-666F-4D6E-8EBC-05506B307838}" type="presParOf" srcId="{3DC496B7-AE46-454C-947F-EA05ADB235CF}" destId="{252A19A6-71A3-49D0-B54F-8E4965E765E7}" srcOrd="3" destOrd="0" presId="urn:microsoft.com/office/officeart/2008/layout/LinedList"/>
    <dgm:cxn modelId="{C826936E-8014-4567-9716-F00BF9AB014E}" type="presParOf" srcId="{252A19A6-71A3-49D0-B54F-8E4965E765E7}" destId="{9F9169E7-8B48-4101-8EF2-3AD896A3397E}" srcOrd="0" destOrd="0" presId="urn:microsoft.com/office/officeart/2008/layout/LinedList"/>
    <dgm:cxn modelId="{47234A83-B1A6-46A5-86A4-083152291AA4}" type="presParOf" srcId="{252A19A6-71A3-49D0-B54F-8E4965E765E7}" destId="{8395D901-2F6A-4FC0-8DA8-8181AF3966E4}" srcOrd="1" destOrd="0" presId="urn:microsoft.com/office/officeart/2008/layout/LinedList"/>
    <dgm:cxn modelId="{674F2F03-D9F3-463E-8EB6-8F24F5D30A7C}" type="presParOf" srcId="{3DC496B7-AE46-454C-947F-EA05ADB235CF}" destId="{3E9230CB-C6D7-485A-ABDD-4A73D14BCC98}" srcOrd="4" destOrd="0" presId="urn:microsoft.com/office/officeart/2008/layout/LinedList"/>
    <dgm:cxn modelId="{D07E6E23-CCC5-4FFA-8031-4C635BF66371}" type="presParOf" srcId="{3DC496B7-AE46-454C-947F-EA05ADB235CF}" destId="{3A5BF128-E260-4DDF-A752-D2B02C705D14}" srcOrd="5" destOrd="0" presId="urn:microsoft.com/office/officeart/2008/layout/LinedList"/>
    <dgm:cxn modelId="{1FEA542D-A193-40E0-AE2E-C3D42D6E325A}" type="presParOf" srcId="{3A5BF128-E260-4DDF-A752-D2B02C705D14}" destId="{588BDCF7-9AA2-4129-8D9D-0C640B7E93FA}" srcOrd="0" destOrd="0" presId="urn:microsoft.com/office/officeart/2008/layout/LinedList"/>
    <dgm:cxn modelId="{F58C13F7-DBC5-44F3-BA11-F37B959C4CD0}" type="presParOf" srcId="{3A5BF128-E260-4DDF-A752-D2B02C705D14}" destId="{D2328562-F123-4DDA-9451-10C681A8DC7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CA59B-66A2-4DAC-9ECE-F9ED44E3AFE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874896-913A-4768-8837-7A93FCBB8B3E}">
      <dgm:prSet/>
      <dgm:spPr/>
      <dgm:t>
        <a:bodyPr/>
        <a:lstStyle/>
        <a:p>
          <a:r>
            <a:rPr lang="en-US" b="1" dirty="0"/>
            <a:t>U</a:t>
          </a:r>
          <a:r>
            <a:rPr lang="en-US" b="0" i="0" dirty="0"/>
            <a:t>nderstanding human behavior and the reasons such behavior, by asking a question and collecting data that is analyzed and searched for </a:t>
          </a:r>
          <a:r>
            <a:rPr lang="en-US" b="1" i="0" dirty="0"/>
            <a:t>themes</a:t>
          </a:r>
          <a:r>
            <a:rPr lang="en-US" b="0" i="0" dirty="0"/>
            <a:t> </a:t>
          </a:r>
          <a:endParaRPr lang="en-US" dirty="0"/>
        </a:p>
      </dgm:t>
    </dgm:pt>
    <dgm:pt modelId="{82D82660-D104-44CF-9003-91DA4C26EB6C}" type="parTrans" cxnId="{8F60F7AF-519D-466F-A07E-0DC9EC0E3F12}">
      <dgm:prSet/>
      <dgm:spPr/>
      <dgm:t>
        <a:bodyPr/>
        <a:lstStyle/>
        <a:p>
          <a:endParaRPr lang="en-US"/>
        </a:p>
      </dgm:t>
    </dgm:pt>
    <dgm:pt modelId="{26AD5B9F-ECA0-4845-A915-05002D44C166}" type="sibTrans" cxnId="{8F60F7AF-519D-466F-A07E-0DC9EC0E3F12}">
      <dgm:prSet/>
      <dgm:spPr/>
      <dgm:t>
        <a:bodyPr/>
        <a:lstStyle/>
        <a:p>
          <a:endParaRPr lang="en-US"/>
        </a:p>
      </dgm:t>
    </dgm:pt>
    <dgm:pt modelId="{53906EDC-3016-48B0-9FA3-4277B18E8CED}">
      <dgm:prSet/>
      <dgm:spPr/>
      <dgm:t>
        <a:bodyPr/>
        <a:lstStyle/>
        <a:p>
          <a:r>
            <a:rPr lang="en-US"/>
            <a:t>Used for </a:t>
          </a:r>
          <a:r>
            <a:rPr lang="en-US" b="1"/>
            <a:t>in-depth</a:t>
          </a:r>
          <a:r>
            <a:rPr lang="en-US"/>
            <a:t> understanding to understand quantitative findings or to inform quantitative hypotheses</a:t>
          </a:r>
        </a:p>
      </dgm:t>
    </dgm:pt>
    <dgm:pt modelId="{AAD6882B-D733-47FE-BFD4-CA1202F0BD78}" type="parTrans" cxnId="{244F2DD4-39E0-41F2-8498-8D18DA17E8B4}">
      <dgm:prSet/>
      <dgm:spPr/>
      <dgm:t>
        <a:bodyPr/>
        <a:lstStyle/>
        <a:p>
          <a:endParaRPr lang="en-US"/>
        </a:p>
      </dgm:t>
    </dgm:pt>
    <dgm:pt modelId="{9E1AC21E-50D5-4C0F-AF74-800E1E2EF1D5}" type="sibTrans" cxnId="{244F2DD4-39E0-41F2-8498-8D18DA17E8B4}">
      <dgm:prSet/>
      <dgm:spPr/>
      <dgm:t>
        <a:bodyPr/>
        <a:lstStyle/>
        <a:p>
          <a:endParaRPr lang="en-US"/>
        </a:p>
      </dgm:t>
    </dgm:pt>
    <dgm:pt modelId="{0E1D6E2B-64AB-49D2-9693-8C79FE781F03}">
      <dgm:prSet/>
      <dgm:spPr/>
      <dgm:t>
        <a:bodyPr/>
        <a:lstStyle/>
        <a:p>
          <a:r>
            <a:rPr lang="en-US" b="0" i="0" dirty="0"/>
            <a:t>Not necessarily </a:t>
          </a:r>
          <a:r>
            <a:rPr lang="en-US" b="1" i="0" dirty="0"/>
            <a:t>representative</a:t>
          </a:r>
          <a:r>
            <a:rPr lang="en-US" b="0" i="0" dirty="0"/>
            <a:t> as a smaller number of subjects </a:t>
          </a:r>
          <a:endParaRPr lang="en-US" dirty="0"/>
        </a:p>
      </dgm:t>
    </dgm:pt>
    <dgm:pt modelId="{C16F003F-7E57-4E8A-91D8-62ACEA2AC559}" type="parTrans" cxnId="{5632B892-68C3-4567-8C9D-4316E98D623B}">
      <dgm:prSet/>
      <dgm:spPr/>
      <dgm:t>
        <a:bodyPr/>
        <a:lstStyle/>
        <a:p>
          <a:endParaRPr lang="en-US"/>
        </a:p>
      </dgm:t>
    </dgm:pt>
    <dgm:pt modelId="{7B9A857D-BC56-4746-9F4D-4C2BAA671137}" type="sibTrans" cxnId="{5632B892-68C3-4567-8C9D-4316E98D623B}">
      <dgm:prSet/>
      <dgm:spPr/>
      <dgm:t>
        <a:bodyPr/>
        <a:lstStyle/>
        <a:p>
          <a:endParaRPr lang="en-US"/>
        </a:p>
      </dgm:t>
    </dgm:pt>
    <dgm:pt modelId="{77326D91-909E-4535-B7EA-B88B2C81F7D2}">
      <dgm:prSet/>
      <dgm:spPr/>
      <dgm:t>
        <a:bodyPr/>
        <a:lstStyle/>
        <a:p>
          <a:r>
            <a:rPr lang="en-US" dirty="0"/>
            <a:t>Does not </a:t>
          </a:r>
          <a:r>
            <a:rPr lang="en-US" b="0" i="0" dirty="0"/>
            <a:t>quantifiably measure variables or look to potential relationships between variables. </a:t>
          </a:r>
          <a:endParaRPr lang="en-US" dirty="0"/>
        </a:p>
      </dgm:t>
    </dgm:pt>
    <dgm:pt modelId="{FE8632B7-4B85-4A22-AA3F-1343DAF4A1EE}" type="parTrans" cxnId="{F27E8579-3393-4BC8-AC34-61662A3D4863}">
      <dgm:prSet/>
      <dgm:spPr/>
      <dgm:t>
        <a:bodyPr/>
        <a:lstStyle/>
        <a:p>
          <a:endParaRPr lang="en-US"/>
        </a:p>
      </dgm:t>
    </dgm:pt>
    <dgm:pt modelId="{55C3B893-D8AD-499D-B818-14CB88B13DA5}" type="sibTrans" cxnId="{F27E8579-3393-4BC8-AC34-61662A3D4863}">
      <dgm:prSet/>
      <dgm:spPr/>
      <dgm:t>
        <a:bodyPr/>
        <a:lstStyle/>
        <a:p>
          <a:endParaRPr lang="en-US"/>
        </a:p>
      </dgm:t>
    </dgm:pt>
    <dgm:pt modelId="{FA3D5C40-18E4-497D-8B05-818834675FEC}">
      <dgm:prSet/>
      <dgm:spPr/>
      <dgm:t>
        <a:bodyPr/>
        <a:lstStyle/>
        <a:p>
          <a:r>
            <a:rPr lang="en-US"/>
            <a:t>Linked to our joint understanding of </a:t>
          </a:r>
          <a:r>
            <a:rPr lang="en-US" b="1"/>
            <a:t>social norms</a:t>
          </a:r>
          <a:endParaRPr lang="en-US"/>
        </a:p>
      </dgm:t>
    </dgm:pt>
    <dgm:pt modelId="{6BC99D40-2AEF-47BA-BAF9-A9A95375AB86}" type="parTrans" cxnId="{7719EE7C-9FC9-41F4-9B58-4BFAAE50386E}">
      <dgm:prSet/>
      <dgm:spPr/>
      <dgm:t>
        <a:bodyPr/>
        <a:lstStyle/>
        <a:p>
          <a:endParaRPr lang="en-US"/>
        </a:p>
      </dgm:t>
    </dgm:pt>
    <dgm:pt modelId="{65169966-B728-4ACC-840F-CF92A245A7EA}" type="sibTrans" cxnId="{7719EE7C-9FC9-41F4-9B58-4BFAAE50386E}">
      <dgm:prSet/>
      <dgm:spPr/>
      <dgm:t>
        <a:bodyPr/>
        <a:lstStyle/>
        <a:p>
          <a:endParaRPr lang="en-US"/>
        </a:p>
      </dgm:t>
    </dgm:pt>
    <dgm:pt modelId="{F135FD18-9247-4FF7-AC97-C83EBE29DEF6}" type="pres">
      <dgm:prSet presAssocID="{EB2CA59B-66A2-4DAC-9ECE-F9ED44E3AFE7}" presName="vert0" presStyleCnt="0">
        <dgm:presLayoutVars>
          <dgm:dir/>
          <dgm:animOne val="branch"/>
          <dgm:animLvl val="lvl"/>
        </dgm:presLayoutVars>
      </dgm:prSet>
      <dgm:spPr/>
    </dgm:pt>
    <dgm:pt modelId="{BB68B62F-7BB3-4D3D-BC53-094ACF49D48C}" type="pres">
      <dgm:prSet presAssocID="{AD874896-913A-4768-8837-7A93FCBB8B3E}" presName="thickLine" presStyleLbl="alignNode1" presStyleIdx="0" presStyleCnt="5"/>
      <dgm:spPr/>
    </dgm:pt>
    <dgm:pt modelId="{F6E8668D-0DCA-4DA2-8E55-9C0A86B4D91C}" type="pres">
      <dgm:prSet presAssocID="{AD874896-913A-4768-8837-7A93FCBB8B3E}" presName="horz1" presStyleCnt="0"/>
      <dgm:spPr/>
    </dgm:pt>
    <dgm:pt modelId="{88C45BDA-B25A-4C19-8F25-382DA25AC819}" type="pres">
      <dgm:prSet presAssocID="{AD874896-913A-4768-8837-7A93FCBB8B3E}" presName="tx1" presStyleLbl="revTx" presStyleIdx="0" presStyleCnt="5" custLinFactNeighborX="634" custLinFactNeighborY="-4271"/>
      <dgm:spPr/>
    </dgm:pt>
    <dgm:pt modelId="{BAF1B6DF-AD57-43AC-9B3B-674697BCE31B}" type="pres">
      <dgm:prSet presAssocID="{AD874896-913A-4768-8837-7A93FCBB8B3E}" presName="vert1" presStyleCnt="0"/>
      <dgm:spPr/>
    </dgm:pt>
    <dgm:pt modelId="{B0841C14-619A-43B3-BBB1-1BD762208099}" type="pres">
      <dgm:prSet presAssocID="{53906EDC-3016-48B0-9FA3-4277B18E8CED}" presName="thickLine" presStyleLbl="alignNode1" presStyleIdx="1" presStyleCnt="5"/>
      <dgm:spPr/>
    </dgm:pt>
    <dgm:pt modelId="{02718DF5-6AB8-405B-B6F1-753A093AAEDA}" type="pres">
      <dgm:prSet presAssocID="{53906EDC-3016-48B0-9FA3-4277B18E8CED}" presName="horz1" presStyleCnt="0"/>
      <dgm:spPr/>
    </dgm:pt>
    <dgm:pt modelId="{6CB1B00F-CEF7-453A-A8B7-3C1CEC780A41}" type="pres">
      <dgm:prSet presAssocID="{53906EDC-3016-48B0-9FA3-4277B18E8CED}" presName="tx1" presStyleLbl="revTx" presStyleIdx="1" presStyleCnt="5"/>
      <dgm:spPr/>
    </dgm:pt>
    <dgm:pt modelId="{8B77D748-976B-41DB-A6D9-273D09A5E493}" type="pres">
      <dgm:prSet presAssocID="{53906EDC-3016-48B0-9FA3-4277B18E8CED}" presName="vert1" presStyleCnt="0"/>
      <dgm:spPr/>
    </dgm:pt>
    <dgm:pt modelId="{97117686-6B27-4911-B59E-71B2CD6C09BC}" type="pres">
      <dgm:prSet presAssocID="{0E1D6E2B-64AB-49D2-9693-8C79FE781F03}" presName="thickLine" presStyleLbl="alignNode1" presStyleIdx="2" presStyleCnt="5"/>
      <dgm:spPr/>
    </dgm:pt>
    <dgm:pt modelId="{281B355D-0428-47E0-B599-3C2E8EA337CB}" type="pres">
      <dgm:prSet presAssocID="{0E1D6E2B-64AB-49D2-9693-8C79FE781F03}" presName="horz1" presStyleCnt="0"/>
      <dgm:spPr/>
    </dgm:pt>
    <dgm:pt modelId="{83600C54-5CA7-48AE-8454-2C48D679BBA8}" type="pres">
      <dgm:prSet presAssocID="{0E1D6E2B-64AB-49D2-9693-8C79FE781F03}" presName="tx1" presStyleLbl="revTx" presStyleIdx="2" presStyleCnt="5"/>
      <dgm:spPr/>
    </dgm:pt>
    <dgm:pt modelId="{7328ADD6-C7A4-409F-9398-F17867F84B36}" type="pres">
      <dgm:prSet presAssocID="{0E1D6E2B-64AB-49D2-9693-8C79FE781F03}" presName="vert1" presStyleCnt="0"/>
      <dgm:spPr/>
    </dgm:pt>
    <dgm:pt modelId="{503543CD-9177-4B1E-98A2-89A9657683E8}" type="pres">
      <dgm:prSet presAssocID="{77326D91-909E-4535-B7EA-B88B2C81F7D2}" presName="thickLine" presStyleLbl="alignNode1" presStyleIdx="3" presStyleCnt="5"/>
      <dgm:spPr/>
    </dgm:pt>
    <dgm:pt modelId="{3E452A08-C101-4DF6-94A8-6CDCD6067175}" type="pres">
      <dgm:prSet presAssocID="{77326D91-909E-4535-B7EA-B88B2C81F7D2}" presName="horz1" presStyleCnt="0"/>
      <dgm:spPr/>
    </dgm:pt>
    <dgm:pt modelId="{729AD253-0132-4956-B41E-74E5BA353CD0}" type="pres">
      <dgm:prSet presAssocID="{77326D91-909E-4535-B7EA-B88B2C81F7D2}" presName="tx1" presStyleLbl="revTx" presStyleIdx="3" presStyleCnt="5"/>
      <dgm:spPr/>
    </dgm:pt>
    <dgm:pt modelId="{7A8F87FA-85E9-49DF-8F49-843E28FD1D05}" type="pres">
      <dgm:prSet presAssocID="{77326D91-909E-4535-B7EA-B88B2C81F7D2}" presName="vert1" presStyleCnt="0"/>
      <dgm:spPr/>
    </dgm:pt>
    <dgm:pt modelId="{396B4C6D-71C7-4622-B847-46A4C991012D}" type="pres">
      <dgm:prSet presAssocID="{FA3D5C40-18E4-497D-8B05-818834675FEC}" presName="thickLine" presStyleLbl="alignNode1" presStyleIdx="4" presStyleCnt="5"/>
      <dgm:spPr/>
    </dgm:pt>
    <dgm:pt modelId="{12283C3F-2250-4835-A300-BEC929851D3E}" type="pres">
      <dgm:prSet presAssocID="{FA3D5C40-18E4-497D-8B05-818834675FEC}" presName="horz1" presStyleCnt="0"/>
      <dgm:spPr/>
    </dgm:pt>
    <dgm:pt modelId="{5EEC8817-1C17-4B9A-873A-2058FD7BE81E}" type="pres">
      <dgm:prSet presAssocID="{FA3D5C40-18E4-497D-8B05-818834675FEC}" presName="tx1" presStyleLbl="revTx" presStyleIdx="4" presStyleCnt="5"/>
      <dgm:spPr/>
    </dgm:pt>
    <dgm:pt modelId="{6440EB17-879F-4EE5-B3B9-78C35B9A1050}" type="pres">
      <dgm:prSet presAssocID="{FA3D5C40-18E4-497D-8B05-818834675FEC}" presName="vert1" presStyleCnt="0"/>
      <dgm:spPr/>
    </dgm:pt>
  </dgm:ptLst>
  <dgm:cxnLst>
    <dgm:cxn modelId="{5C4CA051-B1CF-430D-8756-8302A0829E25}" type="presOf" srcId="{53906EDC-3016-48B0-9FA3-4277B18E8CED}" destId="{6CB1B00F-CEF7-453A-A8B7-3C1CEC780A41}" srcOrd="0" destOrd="0" presId="urn:microsoft.com/office/officeart/2008/layout/LinedList"/>
    <dgm:cxn modelId="{F27E8579-3393-4BC8-AC34-61662A3D4863}" srcId="{EB2CA59B-66A2-4DAC-9ECE-F9ED44E3AFE7}" destId="{77326D91-909E-4535-B7EA-B88B2C81F7D2}" srcOrd="3" destOrd="0" parTransId="{FE8632B7-4B85-4A22-AA3F-1343DAF4A1EE}" sibTransId="{55C3B893-D8AD-499D-B818-14CB88B13DA5}"/>
    <dgm:cxn modelId="{1BE1147A-7665-4651-BB46-44C3320F1DF8}" type="presOf" srcId="{FA3D5C40-18E4-497D-8B05-818834675FEC}" destId="{5EEC8817-1C17-4B9A-873A-2058FD7BE81E}" srcOrd="0" destOrd="0" presId="urn:microsoft.com/office/officeart/2008/layout/LinedList"/>
    <dgm:cxn modelId="{7719EE7C-9FC9-41F4-9B58-4BFAAE50386E}" srcId="{EB2CA59B-66A2-4DAC-9ECE-F9ED44E3AFE7}" destId="{FA3D5C40-18E4-497D-8B05-818834675FEC}" srcOrd="4" destOrd="0" parTransId="{6BC99D40-2AEF-47BA-BAF9-A9A95375AB86}" sibTransId="{65169966-B728-4ACC-840F-CF92A245A7EA}"/>
    <dgm:cxn modelId="{5632B892-68C3-4567-8C9D-4316E98D623B}" srcId="{EB2CA59B-66A2-4DAC-9ECE-F9ED44E3AFE7}" destId="{0E1D6E2B-64AB-49D2-9693-8C79FE781F03}" srcOrd="2" destOrd="0" parTransId="{C16F003F-7E57-4E8A-91D8-62ACEA2AC559}" sibTransId="{7B9A857D-BC56-4746-9F4D-4C2BAA671137}"/>
    <dgm:cxn modelId="{CC86519A-2953-4900-8CAE-0176E42BDE18}" type="presOf" srcId="{AD874896-913A-4768-8837-7A93FCBB8B3E}" destId="{88C45BDA-B25A-4C19-8F25-382DA25AC819}" srcOrd="0" destOrd="0" presId="urn:microsoft.com/office/officeart/2008/layout/LinedList"/>
    <dgm:cxn modelId="{965183A6-49F5-4920-BC81-084948A8DFCB}" type="presOf" srcId="{77326D91-909E-4535-B7EA-B88B2C81F7D2}" destId="{729AD253-0132-4956-B41E-74E5BA353CD0}" srcOrd="0" destOrd="0" presId="urn:microsoft.com/office/officeart/2008/layout/LinedList"/>
    <dgm:cxn modelId="{8F60F7AF-519D-466F-A07E-0DC9EC0E3F12}" srcId="{EB2CA59B-66A2-4DAC-9ECE-F9ED44E3AFE7}" destId="{AD874896-913A-4768-8837-7A93FCBB8B3E}" srcOrd="0" destOrd="0" parTransId="{82D82660-D104-44CF-9003-91DA4C26EB6C}" sibTransId="{26AD5B9F-ECA0-4845-A915-05002D44C166}"/>
    <dgm:cxn modelId="{888728D3-2A2C-4004-BB32-16846DC1CD83}" type="presOf" srcId="{0E1D6E2B-64AB-49D2-9693-8C79FE781F03}" destId="{83600C54-5CA7-48AE-8454-2C48D679BBA8}" srcOrd="0" destOrd="0" presId="urn:microsoft.com/office/officeart/2008/layout/LinedList"/>
    <dgm:cxn modelId="{244F2DD4-39E0-41F2-8498-8D18DA17E8B4}" srcId="{EB2CA59B-66A2-4DAC-9ECE-F9ED44E3AFE7}" destId="{53906EDC-3016-48B0-9FA3-4277B18E8CED}" srcOrd="1" destOrd="0" parTransId="{AAD6882B-D733-47FE-BFD4-CA1202F0BD78}" sibTransId="{9E1AC21E-50D5-4C0F-AF74-800E1E2EF1D5}"/>
    <dgm:cxn modelId="{67CC62F2-CC43-401A-9198-6AE6678C1E39}" type="presOf" srcId="{EB2CA59B-66A2-4DAC-9ECE-F9ED44E3AFE7}" destId="{F135FD18-9247-4FF7-AC97-C83EBE29DEF6}" srcOrd="0" destOrd="0" presId="urn:microsoft.com/office/officeart/2008/layout/LinedList"/>
    <dgm:cxn modelId="{C4B5C9C6-44D3-4303-9F75-FC03C1B4D9DC}" type="presParOf" srcId="{F135FD18-9247-4FF7-AC97-C83EBE29DEF6}" destId="{BB68B62F-7BB3-4D3D-BC53-094ACF49D48C}" srcOrd="0" destOrd="0" presId="urn:microsoft.com/office/officeart/2008/layout/LinedList"/>
    <dgm:cxn modelId="{0F6BBB73-079F-4B30-8DA6-BD5D7634430A}" type="presParOf" srcId="{F135FD18-9247-4FF7-AC97-C83EBE29DEF6}" destId="{F6E8668D-0DCA-4DA2-8E55-9C0A86B4D91C}" srcOrd="1" destOrd="0" presId="urn:microsoft.com/office/officeart/2008/layout/LinedList"/>
    <dgm:cxn modelId="{0CFC3D0F-C286-471A-8BE2-8FE2BD634EB5}" type="presParOf" srcId="{F6E8668D-0DCA-4DA2-8E55-9C0A86B4D91C}" destId="{88C45BDA-B25A-4C19-8F25-382DA25AC819}" srcOrd="0" destOrd="0" presId="urn:microsoft.com/office/officeart/2008/layout/LinedList"/>
    <dgm:cxn modelId="{C6B1D9C7-96B7-4CDF-9DE6-E85FF353C6EA}" type="presParOf" srcId="{F6E8668D-0DCA-4DA2-8E55-9C0A86B4D91C}" destId="{BAF1B6DF-AD57-43AC-9B3B-674697BCE31B}" srcOrd="1" destOrd="0" presId="urn:microsoft.com/office/officeart/2008/layout/LinedList"/>
    <dgm:cxn modelId="{E2E98023-FE57-463B-92DE-890AF5FD5164}" type="presParOf" srcId="{F135FD18-9247-4FF7-AC97-C83EBE29DEF6}" destId="{B0841C14-619A-43B3-BBB1-1BD762208099}" srcOrd="2" destOrd="0" presId="urn:microsoft.com/office/officeart/2008/layout/LinedList"/>
    <dgm:cxn modelId="{30809197-5771-4AD6-9E11-C33D96FA1F50}" type="presParOf" srcId="{F135FD18-9247-4FF7-AC97-C83EBE29DEF6}" destId="{02718DF5-6AB8-405B-B6F1-753A093AAEDA}" srcOrd="3" destOrd="0" presId="urn:microsoft.com/office/officeart/2008/layout/LinedList"/>
    <dgm:cxn modelId="{C9B51044-1393-4CFC-B6F3-E402BB67F2B2}" type="presParOf" srcId="{02718DF5-6AB8-405B-B6F1-753A093AAEDA}" destId="{6CB1B00F-CEF7-453A-A8B7-3C1CEC780A41}" srcOrd="0" destOrd="0" presId="urn:microsoft.com/office/officeart/2008/layout/LinedList"/>
    <dgm:cxn modelId="{17730CC0-441D-458E-BFA0-CC163EB8FCEE}" type="presParOf" srcId="{02718DF5-6AB8-405B-B6F1-753A093AAEDA}" destId="{8B77D748-976B-41DB-A6D9-273D09A5E493}" srcOrd="1" destOrd="0" presId="urn:microsoft.com/office/officeart/2008/layout/LinedList"/>
    <dgm:cxn modelId="{93402147-2562-46A7-9E66-D22B22948912}" type="presParOf" srcId="{F135FD18-9247-4FF7-AC97-C83EBE29DEF6}" destId="{97117686-6B27-4911-B59E-71B2CD6C09BC}" srcOrd="4" destOrd="0" presId="urn:microsoft.com/office/officeart/2008/layout/LinedList"/>
    <dgm:cxn modelId="{22F222DA-7D88-46D9-9281-5FC4E2EA02F2}" type="presParOf" srcId="{F135FD18-9247-4FF7-AC97-C83EBE29DEF6}" destId="{281B355D-0428-47E0-B599-3C2E8EA337CB}" srcOrd="5" destOrd="0" presId="urn:microsoft.com/office/officeart/2008/layout/LinedList"/>
    <dgm:cxn modelId="{D6028FE2-B23D-46CF-963C-9274CE6A1747}" type="presParOf" srcId="{281B355D-0428-47E0-B599-3C2E8EA337CB}" destId="{83600C54-5CA7-48AE-8454-2C48D679BBA8}" srcOrd="0" destOrd="0" presId="urn:microsoft.com/office/officeart/2008/layout/LinedList"/>
    <dgm:cxn modelId="{C9E54772-AB57-4D5D-AC23-893DF5627033}" type="presParOf" srcId="{281B355D-0428-47E0-B599-3C2E8EA337CB}" destId="{7328ADD6-C7A4-409F-9398-F17867F84B36}" srcOrd="1" destOrd="0" presId="urn:microsoft.com/office/officeart/2008/layout/LinedList"/>
    <dgm:cxn modelId="{6C49EA12-B58E-47C3-A204-0D9941EDD077}" type="presParOf" srcId="{F135FD18-9247-4FF7-AC97-C83EBE29DEF6}" destId="{503543CD-9177-4B1E-98A2-89A9657683E8}" srcOrd="6" destOrd="0" presId="urn:microsoft.com/office/officeart/2008/layout/LinedList"/>
    <dgm:cxn modelId="{5BEA8ABD-C66C-4EBC-9B56-F45CE848A638}" type="presParOf" srcId="{F135FD18-9247-4FF7-AC97-C83EBE29DEF6}" destId="{3E452A08-C101-4DF6-94A8-6CDCD6067175}" srcOrd="7" destOrd="0" presId="urn:microsoft.com/office/officeart/2008/layout/LinedList"/>
    <dgm:cxn modelId="{407768C7-BA1F-43C3-A92C-74B4C6A1CAF7}" type="presParOf" srcId="{3E452A08-C101-4DF6-94A8-6CDCD6067175}" destId="{729AD253-0132-4956-B41E-74E5BA353CD0}" srcOrd="0" destOrd="0" presId="urn:microsoft.com/office/officeart/2008/layout/LinedList"/>
    <dgm:cxn modelId="{2878F05B-D18F-4172-BC5D-2962CDD28DBA}" type="presParOf" srcId="{3E452A08-C101-4DF6-94A8-6CDCD6067175}" destId="{7A8F87FA-85E9-49DF-8F49-843E28FD1D05}" srcOrd="1" destOrd="0" presId="urn:microsoft.com/office/officeart/2008/layout/LinedList"/>
    <dgm:cxn modelId="{92F5746A-851B-4ACD-971F-2C837BC56592}" type="presParOf" srcId="{F135FD18-9247-4FF7-AC97-C83EBE29DEF6}" destId="{396B4C6D-71C7-4622-B847-46A4C991012D}" srcOrd="8" destOrd="0" presId="urn:microsoft.com/office/officeart/2008/layout/LinedList"/>
    <dgm:cxn modelId="{8DF06ADB-9B28-4CEC-95E0-A8E83138634B}" type="presParOf" srcId="{F135FD18-9247-4FF7-AC97-C83EBE29DEF6}" destId="{12283C3F-2250-4835-A300-BEC929851D3E}" srcOrd="9" destOrd="0" presId="urn:microsoft.com/office/officeart/2008/layout/LinedList"/>
    <dgm:cxn modelId="{2E6A1DF3-E9CB-45E4-886B-01A3469D9837}" type="presParOf" srcId="{12283C3F-2250-4835-A300-BEC929851D3E}" destId="{5EEC8817-1C17-4B9A-873A-2058FD7BE81E}" srcOrd="0" destOrd="0" presId="urn:microsoft.com/office/officeart/2008/layout/LinedList"/>
    <dgm:cxn modelId="{405EE2E1-D6D2-4DE1-8911-8D4B6491DAC1}" type="presParOf" srcId="{12283C3F-2250-4835-A300-BEC929851D3E}" destId="{6440EB17-879F-4EE5-B3B9-78C35B9A10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DB5F1-6E3E-4754-AF32-4EE8315FA9ED}">
      <dsp:nvSpPr>
        <dsp:cNvPr id="0" name=""/>
        <dsp:cNvSpPr/>
      </dsp:nvSpPr>
      <dsp:spPr>
        <a:xfrm>
          <a:off x="0" y="1072"/>
          <a:ext cx="8088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A9D6A-68A9-4B4A-93AF-64DCA43C082D}">
      <dsp:nvSpPr>
        <dsp:cNvPr id="0" name=""/>
        <dsp:cNvSpPr/>
      </dsp:nvSpPr>
      <dsp:spPr>
        <a:xfrm>
          <a:off x="0" y="1072"/>
          <a:ext cx="8088893" cy="731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What is Research and why it is important?</a:t>
          </a:r>
          <a:endParaRPr lang="en-US" sz="3300" kern="1200"/>
        </a:p>
      </dsp:txBody>
      <dsp:txXfrm>
        <a:off x="0" y="1072"/>
        <a:ext cx="8088893" cy="731541"/>
      </dsp:txXfrm>
    </dsp:sp>
    <dsp:sp modelId="{BB1EA925-C687-4CA1-B04F-9DB29688807F}">
      <dsp:nvSpPr>
        <dsp:cNvPr id="0" name=""/>
        <dsp:cNvSpPr/>
      </dsp:nvSpPr>
      <dsp:spPr>
        <a:xfrm>
          <a:off x="0" y="732614"/>
          <a:ext cx="8088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169E7-8B48-4101-8EF2-3AD896A3397E}">
      <dsp:nvSpPr>
        <dsp:cNvPr id="0" name=""/>
        <dsp:cNvSpPr/>
      </dsp:nvSpPr>
      <dsp:spPr>
        <a:xfrm>
          <a:off x="0" y="732614"/>
          <a:ext cx="8088893" cy="731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Types of research</a:t>
          </a:r>
          <a:endParaRPr lang="en-US" sz="3300" kern="1200"/>
        </a:p>
      </dsp:txBody>
      <dsp:txXfrm>
        <a:off x="0" y="732614"/>
        <a:ext cx="8088893" cy="731541"/>
      </dsp:txXfrm>
    </dsp:sp>
    <dsp:sp modelId="{3E9230CB-C6D7-485A-ABDD-4A73D14BCC98}">
      <dsp:nvSpPr>
        <dsp:cNvPr id="0" name=""/>
        <dsp:cNvSpPr/>
      </dsp:nvSpPr>
      <dsp:spPr>
        <a:xfrm>
          <a:off x="0" y="1464156"/>
          <a:ext cx="8088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BDCF7-9AA2-4129-8D9D-0C640B7E93FA}">
      <dsp:nvSpPr>
        <dsp:cNvPr id="0" name=""/>
        <dsp:cNvSpPr/>
      </dsp:nvSpPr>
      <dsp:spPr>
        <a:xfrm>
          <a:off x="0" y="1464156"/>
          <a:ext cx="8088893" cy="731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How to plan for and conduct research</a:t>
          </a:r>
          <a:endParaRPr lang="en-US" sz="3300" kern="1200"/>
        </a:p>
      </dsp:txBody>
      <dsp:txXfrm>
        <a:off x="0" y="1464156"/>
        <a:ext cx="8088893" cy="7315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68B62F-7BB3-4D3D-BC53-094ACF49D48C}">
      <dsp:nvSpPr>
        <dsp:cNvPr id="0" name=""/>
        <dsp:cNvSpPr/>
      </dsp:nvSpPr>
      <dsp:spPr>
        <a:xfrm>
          <a:off x="0" y="611"/>
          <a:ext cx="5417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45BDA-B25A-4C19-8F25-382DA25AC819}">
      <dsp:nvSpPr>
        <dsp:cNvPr id="0" name=""/>
        <dsp:cNvSpPr/>
      </dsp:nvSpPr>
      <dsp:spPr>
        <a:xfrm>
          <a:off x="0" y="0"/>
          <a:ext cx="5417343" cy="100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U</a:t>
          </a:r>
          <a:r>
            <a:rPr lang="en-US" sz="2000" b="0" i="0" kern="1200" dirty="0"/>
            <a:t>nderstanding human behavior and the reasons such behavior, by asking a question and collecting data that is analyzed and searched for </a:t>
          </a:r>
          <a:r>
            <a:rPr lang="en-US" sz="2000" b="1" i="0" kern="1200" dirty="0"/>
            <a:t>themes</a:t>
          </a:r>
          <a:r>
            <a:rPr lang="en-US" sz="2000" b="0" i="0" kern="1200" dirty="0"/>
            <a:t> </a:t>
          </a:r>
          <a:endParaRPr lang="en-US" sz="2000" kern="1200" dirty="0"/>
        </a:p>
      </dsp:txBody>
      <dsp:txXfrm>
        <a:off x="0" y="0"/>
        <a:ext cx="5417343" cy="1001784"/>
      </dsp:txXfrm>
    </dsp:sp>
    <dsp:sp modelId="{B0841C14-619A-43B3-BBB1-1BD762208099}">
      <dsp:nvSpPr>
        <dsp:cNvPr id="0" name=""/>
        <dsp:cNvSpPr/>
      </dsp:nvSpPr>
      <dsp:spPr>
        <a:xfrm>
          <a:off x="0" y="1002396"/>
          <a:ext cx="5417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1B00F-CEF7-453A-A8B7-3C1CEC780A41}">
      <dsp:nvSpPr>
        <dsp:cNvPr id="0" name=""/>
        <dsp:cNvSpPr/>
      </dsp:nvSpPr>
      <dsp:spPr>
        <a:xfrm>
          <a:off x="0" y="1002396"/>
          <a:ext cx="5417343" cy="100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Used for </a:t>
          </a:r>
          <a:r>
            <a:rPr lang="en-US" sz="2000" b="1" kern="1200"/>
            <a:t>in-depth</a:t>
          </a:r>
          <a:r>
            <a:rPr lang="en-US" sz="2000" kern="1200"/>
            <a:t> understanding to understand quantitative findings or to inform quantitative hypotheses</a:t>
          </a:r>
        </a:p>
      </dsp:txBody>
      <dsp:txXfrm>
        <a:off x="0" y="1002396"/>
        <a:ext cx="5417343" cy="1001784"/>
      </dsp:txXfrm>
    </dsp:sp>
    <dsp:sp modelId="{97117686-6B27-4911-B59E-71B2CD6C09BC}">
      <dsp:nvSpPr>
        <dsp:cNvPr id="0" name=""/>
        <dsp:cNvSpPr/>
      </dsp:nvSpPr>
      <dsp:spPr>
        <a:xfrm>
          <a:off x="0" y="2004181"/>
          <a:ext cx="5417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00C54-5CA7-48AE-8454-2C48D679BBA8}">
      <dsp:nvSpPr>
        <dsp:cNvPr id="0" name=""/>
        <dsp:cNvSpPr/>
      </dsp:nvSpPr>
      <dsp:spPr>
        <a:xfrm>
          <a:off x="0" y="2004181"/>
          <a:ext cx="5417343" cy="100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Not necessarily </a:t>
          </a:r>
          <a:r>
            <a:rPr lang="en-US" sz="2000" b="1" i="0" kern="1200" dirty="0"/>
            <a:t>representative</a:t>
          </a:r>
          <a:r>
            <a:rPr lang="en-US" sz="2000" b="0" i="0" kern="1200" dirty="0"/>
            <a:t> as a smaller number of subjects </a:t>
          </a:r>
          <a:endParaRPr lang="en-US" sz="2000" kern="1200" dirty="0"/>
        </a:p>
      </dsp:txBody>
      <dsp:txXfrm>
        <a:off x="0" y="2004181"/>
        <a:ext cx="5417343" cy="1001784"/>
      </dsp:txXfrm>
    </dsp:sp>
    <dsp:sp modelId="{503543CD-9177-4B1E-98A2-89A9657683E8}">
      <dsp:nvSpPr>
        <dsp:cNvPr id="0" name=""/>
        <dsp:cNvSpPr/>
      </dsp:nvSpPr>
      <dsp:spPr>
        <a:xfrm>
          <a:off x="0" y="3005966"/>
          <a:ext cx="5417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AD253-0132-4956-B41E-74E5BA353CD0}">
      <dsp:nvSpPr>
        <dsp:cNvPr id="0" name=""/>
        <dsp:cNvSpPr/>
      </dsp:nvSpPr>
      <dsp:spPr>
        <a:xfrm>
          <a:off x="0" y="3005966"/>
          <a:ext cx="5417343" cy="100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Does not </a:t>
          </a:r>
          <a:r>
            <a:rPr lang="en-US" sz="2000" b="0" i="0" kern="1200" dirty="0"/>
            <a:t>quantifiably measure variables or look to potential relationships between variables. </a:t>
          </a:r>
          <a:endParaRPr lang="en-US" sz="2000" kern="1200" dirty="0"/>
        </a:p>
      </dsp:txBody>
      <dsp:txXfrm>
        <a:off x="0" y="3005966"/>
        <a:ext cx="5417343" cy="1001784"/>
      </dsp:txXfrm>
    </dsp:sp>
    <dsp:sp modelId="{396B4C6D-71C7-4622-B847-46A4C991012D}">
      <dsp:nvSpPr>
        <dsp:cNvPr id="0" name=""/>
        <dsp:cNvSpPr/>
      </dsp:nvSpPr>
      <dsp:spPr>
        <a:xfrm>
          <a:off x="0" y="4007751"/>
          <a:ext cx="5417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C8817-1C17-4B9A-873A-2058FD7BE81E}">
      <dsp:nvSpPr>
        <dsp:cNvPr id="0" name=""/>
        <dsp:cNvSpPr/>
      </dsp:nvSpPr>
      <dsp:spPr>
        <a:xfrm>
          <a:off x="0" y="4007751"/>
          <a:ext cx="5417343" cy="100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Linked to our joint understanding of </a:t>
          </a:r>
          <a:r>
            <a:rPr lang="en-US" sz="2000" b="1" kern="1200"/>
            <a:t>social norms</a:t>
          </a:r>
          <a:endParaRPr lang="en-US" sz="2000" kern="1200"/>
        </a:p>
      </dsp:txBody>
      <dsp:txXfrm>
        <a:off x="0" y="4007751"/>
        <a:ext cx="5417343" cy="1001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2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26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96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96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9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93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2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53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6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09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3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27E7-1286-46C9-A615-E40662A8BED2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CF17-2A8F-40C5-8867-43F378051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87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perational_definition" TargetMode="External"/><Relationship Id="rId7" Type="http://schemas.openxmlformats.org/officeDocument/2006/relationships/hyperlink" Target="https://en.wikipedia.org/wiki/Scientific_method#Evaluation_and_improvement" TargetMode="External"/><Relationship Id="rId2" Type="http://schemas.openxmlformats.org/officeDocument/2006/relationships/hyperlink" Target="https://en.wikipedia.org/wiki/Hypothes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ata_Interpretation" TargetMode="External"/><Relationship Id="rId5" Type="http://schemas.openxmlformats.org/officeDocument/2006/relationships/hyperlink" Target="https://en.wikipedia.org/wiki/Data_analysis" TargetMode="External"/><Relationship Id="rId4" Type="http://schemas.openxmlformats.org/officeDocument/2006/relationships/hyperlink" Target="https://en.wikipedia.org/wiki/Data_colle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854DEE1C-7FD6-4FA0-A96A-BDF952F1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0A6F0E-5105-4AC9-AEDD-724DC4CB3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4370227"/>
            <a:ext cx="6858000" cy="1193138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Introduction to Research</a:t>
            </a:r>
            <a:endParaRPr lang="en-GB" sz="48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89A28-04A3-475C-9512-34BBF0793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324" y="5780511"/>
            <a:ext cx="6858000" cy="646785"/>
          </a:xfrm>
        </p:spPr>
        <p:txBody>
          <a:bodyPr>
            <a:normAutofit/>
          </a:bodyPr>
          <a:lstStyle/>
          <a:p>
            <a:r>
              <a:rPr lang="en-US" dirty="0"/>
              <a:t>Rashida Ferrand </a:t>
            </a:r>
          </a:p>
          <a:p>
            <a:endParaRPr lang="en-US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9E36B3-3C21-4A21-BA6F-4D66752210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49" b="4940"/>
          <a:stretch/>
        </p:blipFill>
        <p:spPr>
          <a:xfrm>
            <a:off x="1267534" y="386205"/>
            <a:ext cx="6677581" cy="3766876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69385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2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4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654922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26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19738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88771C-58E9-41BE-91E0-7A76306D0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5"/>
            <a:ext cx="4147457" cy="1325563"/>
          </a:xfrm>
        </p:spPr>
        <p:txBody>
          <a:bodyPr>
            <a:normAutofit/>
          </a:bodyPr>
          <a:lstStyle/>
          <a:p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Data = Information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FCB36-8527-4D13-B45F-CBD7F98AF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3106568" cy="3399518"/>
          </a:xfrm>
        </p:spPr>
        <p:txBody>
          <a:bodyPr>
            <a:normAutofit/>
          </a:bodyPr>
          <a:lstStyle/>
          <a:p>
            <a:r>
              <a:rPr kumimoji="0" lang="en-US" altLang="en-US" sz="17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Primary Data: Data collected specifically for the research, such as through interviews or questionnaires. </a:t>
            </a:r>
          </a:p>
          <a:p>
            <a:endParaRPr kumimoji="0" lang="en-US" altLang="en-US" sz="17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0" lang="en-US" altLang="en-US" sz="17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US" altLang="en-US" sz="1700">
                <a:latin typeface="Arial" panose="020B0604020202020204" pitchFamily="34" charset="0"/>
                <a:cs typeface="Arial" panose="020B0604020202020204" pitchFamily="34" charset="0"/>
              </a:rPr>
              <a:t>Data: D</a:t>
            </a:r>
            <a:r>
              <a:rPr kumimoji="0" lang="en-US" altLang="en-US" sz="17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 that already exists, such as census data, which can be re-used for the research. </a:t>
            </a:r>
          </a:p>
          <a:p>
            <a:endParaRPr lang="en-GB" sz="170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84D6DFA1-DA2B-4F09-8BB5-7D9DF359D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806" y="3997684"/>
            <a:ext cx="4314418" cy="2446767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5F7F03BF-E77C-4957-8DD3-104597666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243" y="413548"/>
            <a:ext cx="3045980" cy="317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050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0E351A0-7C47-4023-8375-55F304B05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83" y="0"/>
            <a:ext cx="73130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72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E9A6ED-B880-44EA-8D60-C9D3C82CC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9D76A-9ACB-457F-BC5C-4BBE33E58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73" y="182074"/>
            <a:ext cx="7191052" cy="90851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DESIGN YOUR RESEARCH</a:t>
            </a:r>
            <a:endParaRPr lang="en-GB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48416-A7F0-4BA1-A8DD-334E2653A8E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32604" y="1545292"/>
            <a:ext cx="4248946" cy="489360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en-GB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 WORK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research question and purpose?</a:t>
            </a:r>
          </a:p>
          <a:p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can we answer this question?</a:t>
            </a:r>
          </a:p>
          <a:p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we need to know</a:t>
            </a:r>
          </a:p>
          <a:p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kind of research is most appropriate and why?</a:t>
            </a:r>
          </a:p>
          <a:p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WHO, WHERE, WHEN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dependent / independent variable (quant)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could we conduct this research?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9A435793-6848-4C60-99BF-033D69F043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6" r="16693"/>
          <a:stretch/>
        </p:blipFill>
        <p:spPr>
          <a:xfrm>
            <a:off x="4950391" y="1090589"/>
            <a:ext cx="3878139" cy="557189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0693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574E90-1949-4924-B663-AEA13DB79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235220" cy="3854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5BACA2-2122-454E-80E3-119180A9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08" y="710273"/>
            <a:ext cx="3264236" cy="2813320"/>
          </a:xfrm>
        </p:spPr>
        <p:txBody>
          <a:bodyPr>
            <a:normAutofit/>
          </a:bodyPr>
          <a:lstStyle/>
          <a:p>
            <a:r>
              <a:rPr lang="en-US" b="1">
                <a:latin typeface="+mn-lt"/>
              </a:rPr>
              <a:t>What we will cover in this session</a:t>
            </a:r>
            <a:endParaRPr lang="en-GB" b="1"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7363" cy="385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CF1CD8B-D430-49E7-8630-84152C414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6639" y="73152"/>
            <a:ext cx="884223" cy="232963"/>
            <a:chOff x="7763256" y="73152"/>
            <a:chExt cx="1178966" cy="232963"/>
          </a:xfrm>
        </p:grpSpPr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1F5B8298-9AB4-45B4-B28E-C8C1A264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100AEF19-4AE6-42BE-81E6-95700DB85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1192B5C1-AE13-49EA-82FD-F3C3BC02A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713612B5-8E9D-4FEF-86B9-52A0FABD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14FC746D-B820-44A3-B1B3-53B690BC2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778550A-567F-40F6-A77F-2E2B50175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28C989E-85FD-4D1C-AF77-82F4B985FD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8FDDCED-5FC6-4B14-A0E2-DF4310ED9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E80E854B-CCEB-4CEF-B465-561C4C872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2BED26F-9C32-4DF8-8739-D89F6F059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CE3B71C9-F500-46F1-8D17-C3EF4DA5F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C14431D0-29B6-473C-B2FD-4661864DA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D10457BA-9444-4642-861C-78120DD8D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27C95C30-0364-4C32-B686-0C366086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A0BDEDBA-CA15-41EE-B2C6-8A973B5E6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702B9007-982C-4F69-A443-B07F3BEFD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28596B48-F33B-451E-8C2D-3525B3387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4B493BB9-A171-4B97-B05A-187E03FFA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973B8111-A5EB-4EE8-9813-8495336F6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6A4F8D39-9886-490F-B7A9-3B2693299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0342EFF-F1CB-4D30-8B53-ED75892650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51" b="10053"/>
          <a:stretch/>
        </p:blipFill>
        <p:spPr>
          <a:xfrm>
            <a:off x="4456926" y="376685"/>
            <a:ext cx="4483411" cy="317365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6492875"/>
            <a:ext cx="9143999" cy="365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61102E0-80C4-4E47-98AE-98F92A2DD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421556"/>
              </p:ext>
            </p:extLst>
          </p:nvPr>
        </p:nvGraphicFramePr>
        <p:xfrm>
          <a:off x="548639" y="4099034"/>
          <a:ext cx="8088893" cy="2196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073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6A28E2-AC11-451C-AD68-E20AB365A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0644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What is Research?</a:t>
            </a:r>
            <a:endParaRPr lang="en-GB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1C7BD-2F15-4986-96EC-9F49F6E65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1825625"/>
            <a:ext cx="3861338" cy="430346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</a:rPr>
              <a:t>R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esearch is a 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process of steps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used to 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collect and analyze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information to 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increase our understanding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 of a topic or issue. 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</a:endParaRPr>
          </a:p>
          <a:p>
            <a:r>
              <a:rPr lang="en-US" sz="2000" b="0" i="0" dirty="0">
                <a:effectLst/>
                <a:latin typeface="Arial" panose="020B0604020202020204" pitchFamily="34" charset="0"/>
              </a:rPr>
              <a:t>Three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pose a question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collect data to answer question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</a:rPr>
              <a:t>p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resent an answer to question</a:t>
            </a:r>
            <a:endParaRPr lang="en-GB" sz="20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BE544B7-A586-490E-B7FA-96C7010D09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8" r="23453"/>
          <a:stretch/>
        </p:blipFill>
        <p:spPr>
          <a:xfrm>
            <a:off x="4297201" y="1825625"/>
            <a:ext cx="4627724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05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0B3C1-F3AE-4321-AA6F-4D627AB06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95" y="283863"/>
            <a:ext cx="7886700" cy="928836"/>
          </a:xfrm>
        </p:spPr>
        <p:txBody>
          <a:bodyPr/>
          <a:lstStyle/>
          <a:p>
            <a:r>
              <a:rPr lang="en-US" b="1" dirty="0">
                <a:latin typeface="+mn-lt"/>
              </a:rPr>
              <a:t>Some definitions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D1B8A-7963-4E5C-8506-359D25EBE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10" y="1293963"/>
            <a:ext cx="8032271" cy="4351338"/>
          </a:xfrm>
        </p:spPr>
        <p:txBody>
          <a:bodyPr>
            <a:normAutofit/>
          </a:bodyPr>
          <a:lstStyle/>
          <a:p>
            <a:r>
              <a:rPr lang="en-US" b="1" dirty="0"/>
              <a:t>Original Research or Primary Research:</a:t>
            </a:r>
          </a:p>
          <a:p>
            <a:pPr marL="0" indent="0">
              <a:buNone/>
            </a:pPr>
            <a:r>
              <a:rPr lang="en-US" i="1" dirty="0"/>
              <a:t>New information collected to produce new knowledge rather than presenting existing knowledge in a different form </a:t>
            </a:r>
          </a:p>
          <a:p>
            <a:pPr marL="0" indent="0" algn="ctr">
              <a:buNone/>
            </a:pPr>
            <a:endParaRPr lang="en-US" i="1" dirty="0"/>
          </a:p>
          <a:p>
            <a:r>
              <a:rPr lang="en-US" b="1" dirty="0"/>
              <a:t>Scientific Research:</a:t>
            </a:r>
          </a:p>
          <a:p>
            <a:pPr marL="0" indent="0">
              <a:buNone/>
            </a:pPr>
            <a:r>
              <a:rPr lang="en-US" i="1" dirty="0"/>
              <a:t>Systematic and structured process is followed across each of the steps to answer your question, and d</a:t>
            </a:r>
            <a:r>
              <a:rPr lang="en-US" b="0" i="1" dirty="0">
                <a:solidFill>
                  <a:srgbClr val="202122"/>
                </a:solidFill>
                <a:effectLst/>
              </a:rPr>
              <a:t>ocuments the </a:t>
            </a:r>
            <a:r>
              <a:rPr lang="en-US" b="1" i="1" dirty="0">
                <a:solidFill>
                  <a:srgbClr val="202122"/>
                </a:solidFill>
                <a:effectLst/>
              </a:rPr>
              <a:t>methods</a:t>
            </a:r>
            <a:r>
              <a:rPr lang="en-US" b="0" i="1" dirty="0">
                <a:solidFill>
                  <a:srgbClr val="202122"/>
                </a:solidFill>
                <a:effectLst/>
              </a:rPr>
              <a:t>, </a:t>
            </a:r>
            <a:r>
              <a:rPr lang="en-US" b="1" i="1" dirty="0">
                <a:solidFill>
                  <a:srgbClr val="202122"/>
                </a:solidFill>
                <a:effectLst/>
              </a:rPr>
              <a:t>results</a:t>
            </a:r>
            <a:r>
              <a:rPr lang="en-US" b="0" i="1" dirty="0">
                <a:solidFill>
                  <a:srgbClr val="202122"/>
                </a:solidFill>
                <a:effectLst/>
              </a:rPr>
              <a:t> and </a:t>
            </a:r>
            <a:r>
              <a:rPr lang="en-US" b="1" i="1" dirty="0">
                <a:solidFill>
                  <a:srgbClr val="202122"/>
                </a:solidFill>
                <a:effectLst/>
              </a:rPr>
              <a:t>conclusions</a:t>
            </a:r>
            <a:r>
              <a:rPr lang="en-US" b="0" i="1" dirty="0">
                <a:solidFill>
                  <a:srgbClr val="202122"/>
                </a:solidFill>
                <a:effectLst/>
              </a:rPr>
              <a:t> 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95229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4448DF-5E6E-43E6-910F-776C5C5D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68" y="3170705"/>
            <a:ext cx="2986391" cy="2216513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Why is Research important?</a:t>
            </a:r>
            <a:endParaRPr lang="en-GB" b="1" dirty="0"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6164896" y="3712762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572D8B42-C242-4AAA-82A5-5863BDA38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35" y="214519"/>
            <a:ext cx="8154129" cy="2446238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6088D-C70F-4EAB-8A6B-3D083BF1A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693" y="3088987"/>
            <a:ext cx="5004732" cy="3226087"/>
          </a:xfrm>
        </p:spPr>
        <p:txBody>
          <a:bodyPr>
            <a:normAutofit fontScale="92500"/>
          </a:bodyPr>
          <a:lstStyle/>
          <a:p>
            <a:r>
              <a:rPr lang="en-US" sz="1800" dirty="0"/>
              <a:t>Builds knowledge and facilitates learning</a:t>
            </a:r>
          </a:p>
          <a:p>
            <a:r>
              <a:rPr lang="en-US" sz="1800" dirty="0"/>
              <a:t>Helps you know what you are “up against”</a:t>
            </a:r>
          </a:p>
          <a:p>
            <a:r>
              <a:rPr lang="en-US" sz="1800" dirty="0"/>
              <a:t>Helps you problem solve</a:t>
            </a:r>
          </a:p>
          <a:p>
            <a:r>
              <a:rPr lang="en-US" sz="1800" dirty="0"/>
              <a:t>Allows us to disprove lies and support truths</a:t>
            </a:r>
          </a:p>
          <a:p>
            <a:r>
              <a:rPr lang="en-US" sz="1800" dirty="0"/>
              <a:t>Builds your credibility </a:t>
            </a:r>
          </a:p>
          <a:p>
            <a:r>
              <a:rPr lang="en-US" sz="1800" dirty="0"/>
              <a:t>Understand the issue and increase public awareness</a:t>
            </a:r>
          </a:p>
          <a:p>
            <a:r>
              <a:rPr lang="en-US" sz="1800" dirty="0"/>
              <a:t>Introduces you to knew ideas, changes your position</a:t>
            </a:r>
          </a:p>
          <a:p>
            <a:r>
              <a:rPr lang="en-US" sz="1800" dirty="0"/>
              <a:t>Provides exercise for the mind and personal growth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449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7F08-F862-4E1E-B980-6B6906A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29" y="166343"/>
            <a:ext cx="7886700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Types of Research: Quantitative 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6BB2C7B-4AED-4BF6-824F-1672AD57ACBA}"/>
              </a:ext>
            </a:extLst>
          </p:cNvPr>
          <p:cNvSpPr txBox="1">
            <a:spLocks/>
          </p:cNvSpPr>
          <p:nvPr/>
        </p:nvSpPr>
        <p:spPr>
          <a:xfrm>
            <a:off x="419930" y="1491906"/>
            <a:ext cx="8304142" cy="4863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-45720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unting properties of a factor and/or their </a:t>
            </a:r>
            <a:r>
              <a:rPr lang="en-US" altLang="en-US" sz="2600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elationship:</a:t>
            </a:r>
          </a:p>
          <a:p>
            <a:pPr marL="457200" lvl="1" indent="-4572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Estimate the size of a phenomenon (descriptive) </a:t>
            </a:r>
          </a:p>
          <a:p>
            <a:pPr marL="457200" lvl="1" indent="-4572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hypothesis: is there 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association or causal relationships between factors </a:t>
            </a:r>
          </a:p>
          <a:p>
            <a:pPr marL="457200" marR="0" lvl="1" indent="-45720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rgbClr val="2021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b="1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</a:t>
            </a:r>
            <a:r>
              <a:rPr lang="en-US" altLang="en-US" sz="2600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(independent) vs </a:t>
            </a:r>
            <a:r>
              <a:rPr lang="en-US" altLang="en-US" sz="2600" b="1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Explanatory</a:t>
            </a:r>
            <a:r>
              <a:rPr lang="en-US" altLang="en-US" sz="2600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(dependent) variable measured</a:t>
            </a: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rgbClr val="2021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rgbClr val="2021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Ask narrow question </a:t>
            </a:r>
            <a:r>
              <a:rPr lang="en-US" altLang="en-US" sz="2600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collect 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numerical data </a:t>
            </a:r>
            <a:r>
              <a:rPr kumimoji="0" lang="en-US" altLang="en-US" sz="260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a 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sample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rgbClr val="2021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Data collection methods rely on 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random sampling 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structured data collection instruments with options fitting into pre-determined response categories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Results can be summarized or compared using 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statistical methods 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600" b="1" i="0" u="none" strike="noStrike" cap="none" normalizeH="0" baseline="0" dirty="0">
              <a:ln>
                <a:noFill/>
              </a:ln>
              <a:solidFill>
                <a:srgbClr val="2021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Findings </a:t>
            </a:r>
            <a:r>
              <a:rPr kumimoji="0" lang="en-US" altLang="en-US" sz="260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applied to a 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larger populations if the data are collected using 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random sampling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1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8F7AFB9A-7364-478C-B48B-8523CDD9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15">
            <a:extLst>
              <a:ext uri="{FF2B5EF4-FFF2-40B4-BE49-F238E27FC236}">
                <a16:creationId xmlns:a16="http://schemas.microsoft.com/office/drawing/2014/main" id="{36678033-86B6-40E6-BE90-78D8ED4E3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D2542E1A-076E-4A34-BB67-2BF961754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4027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26FE47-9532-4A83-BE8C-0E043BE0F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509" y="681038"/>
            <a:ext cx="3899916" cy="14674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Observational vs Interventional study</a:t>
            </a:r>
            <a:endParaRPr lang="en-GB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185062"/>
            <a:ext cx="373761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500B2-913D-411D-BDAD-5566D923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2512611"/>
            <a:ext cx="4071366" cy="3664351"/>
          </a:xfrm>
        </p:spPr>
        <p:txBody>
          <a:bodyPr>
            <a:normAutofit lnSpcReduction="10000"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Observational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Measuring what is happening (no intervention by researcher)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Interventional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assign an intervention and measure impact e.g.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trial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Trial: Participants assigned to different interventions and measures if one is better/worse/same as the other  </a:t>
            </a:r>
            <a:endParaRPr kumimoji="0" lang="en-US" altLang="en-US" sz="1600" b="0" i="1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68BD5215-B3BD-4F98-AA7B-D10EFCAB1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491" y="271856"/>
            <a:ext cx="2151018" cy="3174205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A9336FA2-F201-4F4F-8200-DB60B648E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557" y="3899057"/>
            <a:ext cx="4414885" cy="244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7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94FF-F57B-4181-8584-CDAC8BC3C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6804"/>
            <a:ext cx="7886700" cy="720724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Types of Research: Qualitative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A6948AAC-A931-4CA1-804B-A8CFC0CB91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880450"/>
              </p:ext>
            </p:extLst>
          </p:nvPr>
        </p:nvGraphicFramePr>
        <p:xfrm>
          <a:off x="192882" y="1473200"/>
          <a:ext cx="5417343" cy="5010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B49EA623-A29C-4C73-87A8-B9E0783E8D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25" y="2024545"/>
            <a:ext cx="3420417" cy="317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06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B3FD6-EE31-4DC0-B99C-40059A74C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7028"/>
            <a:ext cx="7886700" cy="63499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Steps of Scientific Research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BECDF-7485-4283-B4ED-BB2165927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323975"/>
            <a:ext cx="7886700" cy="5086350"/>
          </a:xfrm>
        </p:spPr>
        <p:txBody>
          <a:bodyPr>
            <a:normAutofit fontScale="5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sz="3800" b="1" u="sng" dirty="0">
                <a:cs typeface="Calibri" panose="020F0502020204030204" pitchFamily="34" charset="0"/>
              </a:rPr>
              <a:t>Define area of research or topic-</a:t>
            </a:r>
            <a:r>
              <a:rPr lang="en-US" sz="3800" u="sng" dirty="0">
                <a:cs typeface="Calibri" panose="020F0502020204030204" pitchFamily="34" charset="0"/>
              </a:rPr>
              <a:t> </a:t>
            </a:r>
            <a:r>
              <a:rPr lang="en-US" sz="3800" dirty="0">
                <a:cs typeface="Calibri" panose="020F0502020204030204" pitchFamily="34" charset="0"/>
              </a:rPr>
              <a:t>what is the problem? is important, does it matter?</a:t>
            </a:r>
            <a:r>
              <a:rPr lang="en-US" sz="3800" b="0" i="0" dirty="0">
                <a:effectLst/>
                <a:cs typeface="Calibri" panose="020F0502020204030204" pitchFamily="34" charset="0"/>
              </a:rPr>
              <a:t> Is Relate to what is known. </a:t>
            </a:r>
          </a:p>
          <a:p>
            <a:pPr>
              <a:buFont typeface="+mj-lt"/>
              <a:buAutoNum type="arabicPeriod"/>
            </a:pPr>
            <a:r>
              <a:rPr lang="en-US" sz="3800" b="1" i="0" u="sng" dirty="0">
                <a:effectLst/>
                <a:cs typeface="Calibri" panose="020F0502020204030204" pitchFamily="34" charset="0"/>
              </a:rPr>
              <a:t>What is the purpose?</a:t>
            </a:r>
            <a:endParaRPr lang="en-US" sz="3800" b="0" i="0" u="sng" dirty="0">
              <a:effectLst/>
              <a:cs typeface="Calibri" panose="020F050202020403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3800" b="1" dirty="0">
                <a:cs typeface="Calibri" panose="020F0502020204030204" pitchFamily="34" charset="0"/>
                <a:hlinkClick r:id="rId2" tooltip="Hypothes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 question or </a:t>
            </a:r>
            <a:r>
              <a:rPr lang="en-US" sz="3800" b="1" i="0" strike="noStrike" dirty="0">
                <a:effectLst/>
                <a:cs typeface="Calibri" panose="020F0502020204030204" pitchFamily="34" charset="0"/>
                <a:hlinkClick r:id="rId2" tooltip="Hypothes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Hypothesis</a:t>
            </a:r>
            <a:r>
              <a:rPr lang="en-US" sz="3800" b="0" i="0" dirty="0">
                <a:effectLst/>
                <a:cs typeface="Calibri" panose="020F0502020204030204" pitchFamily="34" charset="0"/>
              </a:rPr>
              <a:t>: a testable prediction of a relationship between two or more factors. Specific </a:t>
            </a:r>
          </a:p>
          <a:p>
            <a:pPr algn="l">
              <a:buFont typeface="+mj-lt"/>
              <a:buAutoNum type="arabicPeriod"/>
            </a:pPr>
            <a:r>
              <a:rPr lang="en-US" sz="3800" b="1" i="0" strike="noStrike" dirty="0">
                <a:effectLst/>
                <a:cs typeface="Calibri" panose="020F0502020204030204" pitchFamily="34" charset="0"/>
                <a:hlinkClick r:id="rId3" tooltip="Operational defini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Design and methods</a:t>
            </a:r>
            <a:r>
              <a:rPr lang="en-US" sz="3800" b="0" i="0" strike="noStrike" dirty="0">
                <a:effectLst/>
                <a:cs typeface="Calibri" panose="020F0502020204030204" pitchFamily="34" charset="0"/>
                <a:hlinkClick r:id="rId3" tooltip="Operational defini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en-US" sz="3800" b="0" i="0" dirty="0">
                <a:effectLst/>
                <a:cs typeface="Calibri" panose="020F0502020204030204" pitchFamily="34" charset="0"/>
              </a:rPr>
              <a:t>Details on defining the factors and how they will be measured in the study.</a:t>
            </a:r>
          </a:p>
          <a:p>
            <a:pPr algn="l">
              <a:buFont typeface="+mj-lt"/>
              <a:buAutoNum type="arabicPeriod"/>
            </a:pPr>
            <a:r>
              <a:rPr lang="en-US" sz="3800" b="1" i="0" strike="noStrike" dirty="0">
                <a:effectLst/>
                <a:cs typeface="Calibri" panose="020F0502020204030204" pitchFamily="34" charset="0"/>
                <a:hlinkClick r:id="rId4" tooltip="Data colle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Gathering of data</a:t>
            </a:r>
            <a:r>
              <a:rPr lang="en-US" sz="3800" b="1" i="0" dirty="0">
                <a:effectLst/>
                <a:cs typeface="Calibri" panose="020F0502020204030204" pitchFamily="34" charset="0"/>
              </a:rPr>
              <a:t>: </a:t>
            </a:r>
            <a:r>
              <a:rPr lang="en-US" sz="3800" b="0" i="0" dirty="0">
                <a:effectLst/>
                <a:cs typeface="Calibri" panose="020F0502020204030204" pitchFamily="34" charset="0"/>
              </a:rPr>
              <a:t>Consists of identifying a population and selecting samples, gathering information from or about these samples by using specific research instruments. The instruments used for data collection must be valid and reliable.</a:t>
            </a:r>
          </a:p>
          <a:p>
            <a:pPr algn="l">
              <a:buFont typeface="+mj-lt"/>
              <a:buAutoNum type="arabicPeriod"/>
            </a:pPr>
            <a:r>
              <a:rPr lang="en-US" sz="3800" b="1" i="0" strike="noStrike" dirty="0">
                <a:effectLst/>
                <a:cs typeface="Calibri" panose="020F0502020204030204" pitchFamily="34" charset="0"/>
                <a:hlinkClick r:id="rId5" tooltip="Data analys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Analysis of data</a:t>
            </a:r>
            <a:r>
              <a:rPr lang="en-US" sz="3800" b="1" i="0" dirty="0">
                <a:effectLst/>
                <a:cs typeface="Calibri" panose="020F0502020204030204" pitchFamily="34" charset="0"/>
              </a:rPr>
              <a:t>: </a:t>
            </a:r>
            <a:r>
              <a:rPr lang="en-US" sz="3800" b="0" i="0" dirty="0">
                <a:effectLst/>
                <a:cs typeface="Calibri" panose="020F0502020204030204" pitchFamily="34" charset="0"/>
              </a:rPr>
              <a:t>Involves breaking down the individual pieces of data to draw conclusions about it.</a:t>
            </a:r>
          </a:p>
          <a:p>
            <a:pPr algn="l">
              <a:buFont typeface="+mj-lt"/>
              <a:buAutoNum type="arabicPeriod"/>
            </a:pPr>
            <a:r>
              <a:rPr lang="en-US" sz="3800" b="1" i="0" strike="noStrike" dirty="0">
                <a:effectLst/>
                <a:cs typeface="Calibri" panose="020F0502020204030204" pitchFamily="34" charset="0"/>
                <a:hlinkClick r:id="rId6" tooltip="Data Interpret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Interpretation</a:t>
            </a:r>
            <a:r>
              <a:rPr lang="en-US" sz="3800" b="1" i="0" dirty="0">
                <a:effectLst/>
                <a:cs typeface="Calibri" panose="020F0502020204030204" pitchFamily="34" charset="0"/>
              </a:rPr>
              <a:t>: </a:t>
            </a:r>
            <a:r>
              <a:rPr lang="en-US" sz="3800" b="0" i="0" dirty="0">
                <a:effectLst/>
                <a:cs typeface="Calibri" panose="020F0502020204030204" pitchFamily="34" charset="0"/>
              </a:rPr>
              <a:t>This can be represented through tables, figures, and pictures, and then described in words.</a:t>
            </a:r>
          </a:p>
          <a:p>
            <a:pPr algn="l">
              <a:buFont typeface="+mj-lt"/>
              <a:buAutoNum type="arabicPeriod"/>
            </a:pPr>
            <a:r>
              <a:rPr lang="en-US" sz="3800" b="1" i="0" strike="noStrike" dirty="0">
                <a:effectLst/>
                <a:cs typeface="Calibri" panose="020F0502020204030204" pitchFamily="34" charset="0"/>
                <a:hlinkClick r:id="rId7" tooltip="Scientific metho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Test, revising of hypothesis</a:t>
            </a:r>
            <a:endParaRPr lang="en-US" sz="3800" b="1" i="0" dirty="0">
              <a:effectLst/>
              <a:cs typeface="Calibri" panose="020F050202020403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3800" b="1" i="0" u="sng" strike="noStrike" dirty="0">
                <a:effectLst/>
                <a:cs typeface="Calibri" panose="020F0502020204030204" pitchFamily="34" charset="0"/>
              </a:rPr>
              <a:t>Report and communicate findings and make recommendations</a:t>
            </a:r>
            <a:endParaRPr lang="en-US" sz="3800" b="1" i="0" u="sng" dirty="0">
              <a:effectLst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45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661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Introduction to Research</vt:lpstr>
      <vt:lpstr>What we will cover in this session</vt:lpstr>
      <vt:lpstr>What is Research?</vt:lpstr>
      <vt:lpstr>Some definitions</vt:lpstr>
      <vt:lpstr>Why is Research important?</vt:lpstr>
      <vt:lpstr>Types of Research: Quantitative </vt:lpstr>
      <vt:lpstr>Observational vs Interventional study</vt:lpstr>
      <vt:lpstr>Types of Research: Qualitative</vt:lpstr>
      <vt:lpstr>Steps of Scientific Research</vt:lpstr>
      <vt:lpstr>Data = Information</vt:lpstr>
      <vt:lpstr>PowerPoint Presentation</vt:lpstr>
      <vt:lpstr>DESIGN YOUR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Research</dc:title>
  <dc:creator>Rashida Ferrand</dc:creator>
  <cp:lastModifiedBy>Rashida Ferrand</cp:lastModifiedBy>
  <cp:revision>18</cp:revision>
  <dcterms:created xsi:type="dcterms:W3CDTF">2021-05-02T10:28:45Z</dcterms:created>
  <dcterms:modified xsi:type="dcterms:W3CDTF">2021-05-02T13:15:36Z</dcterms:modified>
</cp:coreProperties>
</file>