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embeddings/Microsoft_Office_Excel_2007_Workbook2.xlsx" ContentType="application/kset"/>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embeddings/Microsoft_Office_Excel_2007_Workbook3.xlsx" ContentType="application/kset"/>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8" r:id="rId15"/>
    <p:sldId id="270" r:id="rId16"/>
    <p:sldId id="271" r:id="rId17"/>
    <p:sldId id="272" r:id="rId18"/>
    <p:sldId id="273" r:id="rId19"/>
    <p:sldId id="274" r:id="rId20"/>
    <p:sldId id="279"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a Francis" initials="SF"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05"/>
    <p:restoredTop sz="94650"/>
  </p:normalViewPr>
  <p:slideViewPr>
    <p:cSldViewPr>
      <p:cViewPr varScale="1">
        <p:scale>
          <a:sx n="120" d="100"/>
          <a:sy n="120" d="100"/>
        </p:scale>
        <p:origin x="70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Office_Excel_2007_Workbook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Office_Excel_2007_Workbook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GB"/>
              <a:t>Age</a:t>
            </a: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F2CA-5C48-B964-0AA8CE15A478}"/>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F2CA-5C48-B964-0AA8CE15A478}"/>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Demographics!$A$3:$A$4</c:f>
              <c:strCache>
                <c:ptCount val="2"/>
                <c:pt idx="0">
                  <c:v>16-19 years</c:v>
                </c:pt>
                <c:pt idx="1">
                  <c:v>20-24 years</c:v>
                </c:pt>
              </c:strCache>
            </c:strRef>
          </c:cat>
          <c:val>
            <c:numRef>
              <c:f>Demographics!$B$3:$B$4</c:f>
              <c:numCache>
                <c:formatCode>0%</c:formatCode>
                <c:ptCount val="2"/>
                <c:pt idx="0">
                  <c:v>0.46</c:v>
                </c:pt>
                <c:pt idx="1">
                  <c:v>0.54</c:v>
                </c:pt>
              </c:numCache>
            </c:numRef>
          </c:val>
          <c:extLst>
            <c:ext xmlns:c16="http://schemas.microsoft.com/office/drawing/2014/chart" uri="{C3380CC4-5D6E-409C-BE32-E72D297353CC}">
              <c16:uniqueId val="{00000004-F2CA-5C48-B964-0AA8CE15A478}"/>
            </c:ext>
          </c:extLst>
        </c:ser>
        <c:dLbls>
          <c:dLblPos val="in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GB"/>
              <a:t>CHIEDZA Cluster</a:t>
            </a: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DE25-7D4D-8442-2B3A3FD4487D}"/>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DE25-7D4D-8442-2B3A3FD4487D}"/>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DE25-7D4D-8442-2B3A3FD4487D}"/>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DE25-7D4D-8442-2B3A3FD4487D}"/>
              </c:ext>
            </c:extLst>
          </c:dPt>
          <c:dLbls>
            <c:dLbl>
              <c:idx val="1"/>
              <c:layout>
                <c:manualLayout>
                  <c:x val="-7.7979440069991246E-2"/>
                  <c:y val="-0.1558668708078158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E25-7D4D-8442-2B3A3FD4487D}"/>
                </c:ext>
              </c:extLst>
            </c:dLbl>
            <c:dLbl>
              <c:idx val="3"/>
              <c:layout>
                <c:manualLayout>
                  <c:x val="0.10321850393700782"/>
                  <c:y val="0.1850528579760863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E25-7D4D-8442-2B3A3FD4487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Demographics!$A$7:$A$10</c:f>
              <c:strCache>
                <c:ptCount val="4"/>
                <c:pt idx="0">
                  <c:v>Tafara</c:v>
                </c:pt>
                <c:pt idx="1">
                  <c:v>Budiriro</c:v>
                </c:pt>
                <c:pt idx="2">
                  <c:v>Hatcliffe</c:v>
                </c:pt>
                <c:pt idx="3">
                  <c:v>Warren Park</c:v>
                </c:pt>
              </c:strCache>
            </c:strRef>
          </c:cat>
          <c:val>
            <c:numRef>
              <c:f>Demographics!$B$7:$B$10</c:f>
              <c:numCache>
                <c:formatCode>0%</c:formatCode>
                <c:ptCount val="4"/>
                <c:pt idx="0">
                  <c:v>0.28699999999999998</c:v>
                </c:pt>
                <c:pt idx="1">
                  <c:v>0.318</c:v>
                </c:pt>
                <c:pt idx="2">
                  <c:v>0.248</c:v>
                </c:pt>
                <c:pt idx="3">
                  <c:v>0.14699999999999999</c:v>
                </c:pt>
              </c:numCache>
            </c:numRef>
          </c:val>
          <c:extLst>
            <c:ext xmlns:c16="http://schemas.microsoft.com/office/drawing/2014/chart" uri="{C3380CC4-5D6E-409C-BE32-E72D297353CC}">
              <c16:uniqueId val="{00000008-DE25-7D4D-8442-2B3A3FD4487D}"/>
            </c:ext>
          </c:extLst>
        </c:ser>
        <c:dLbls>
          <c:dLblPos val="inEnd"/>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Total (n=129)</c:v>
                </c:pt>
              </c:strCache>
            </c:strRef>
          </c:tx>
          <c:spPr>
            <a:solidFill>
              <a:schemeClr val="accent1"/>
            </a:solidFill>
            <a:ln>
              <a:noFill/>
            </a:ln>
            <a:effectLst/>
          </c:spPr>
          <c:invertIfNegative val="0"/>
          <c:cat>
            <c:strRef>
              <c:f>Sheet1!$A$2:$A$6</c:f>
              <c:strCache>
                <c:ptCount val="5"/>
                <c:pt idx="0">
                  <c:v>Understood the instructions</c:v>
                </c:pt>
                <c:pt idx="1">
                  <c:v>Easy to collect the swab</c:v>
                </c:pt>
                <c:pt idx="3">
                  <c:v>Would do it again?</c:v>
                </c:pt>
                <c:pt idx="4">
                  <c:v>Would recommend?</c:v>
                </c:pt>
              </c:strCache>
            </c:strRef>
          </c:cat>
          <c:val>
            <c:numRef>
              <c:f>Sheet1!$B$2:$B$6</c:f>
              <c:numCache>
                <c:formatCode>0%</c:formatCode>
                <c:ptCount val="5"/>
                <c:pt idx="0">
                  <c:v>0.93</c:v>
                </c:pt>
                <c:pt idx="1">
                  <c:v>0.90700000000000003</c:v>
                </c:pt>
                <c:pt idx="3">
                  <c:v>0.96899999999999997</c:v>
                </c:pt>
                <c:pt idx="4">
                  <c:v>0.99199999999999999</c:v>
                </c:pt>
              </c:numCache>
            </c:numRef>
          </c:val>
          <c:extLst>
            <c:ext xmlns:c16="http://schemas.microsoft.com/office/drawing/2014/chart" uri="{C3380CC4-5D6E-409C-BE32-E72D297353CC}">
              <c16:uniqueId val="{00000000-F8FA-8940-80F7-9D10454FE33E}"/>
            </c:ext>
          </c:extLst>
        </c:ser>
        <c:ser>
          <c:idx val="1"/>
          <c:order val="1"/>
          <c:tx>
            <c:strRef>
              <c:f>Sheet1!$C$1</c:f>
              <c:strCache>
                <c:ptCount val="1"/>
                <c:pt idx="0">
                  <c:v>16-19 years (n=59)</c:v>
                </c:pt>
              </c:strCache>
            </c:strRef>
          </c:tx>
          <c:spPr>
            <a:solidFill>
              <a:schemeClr val="accent2"/>
            </a:solidFill>
            <a:ln>
              <a:noFill/>
            </a:ln>
            <a:effectLst/>
          </c:spPr>
          <c:invertIfNegative val="0"/>
          <c:cat>
            <c:strRef>
              <c:f>Sheet1!$A$2:$A$6</c:f>
              <c:strCache>
                <c:ptCount val="5"/>
                <c:pt idx="0">
                  <c:v>Understood the instructions</c:v>
                </c:pt>
                <c:pt idx="1">
                  <c:v>Easy to collect the swab</c:v>
                </c:pt>
                <c:pt idx="3">
                  <c:v>Would do it again?</c:v>
                </c:pt>
                <c:pt idx="4">
                  <c:v>Would recommend?</c:v>
                </c:pt>
              </c:strCache>
            </c:strRef>
          </c:cat>
          <c:val>
            <c:numRef>
              <c:f>Sheet1!$C$2:$C$6</c:f>
              <c:numCache>
                <c:formatCode>0%</c:formatCode>
                <c:ptCount val="5"/>
                <c:pt idx="0">
                  <c:v>0.86399999999999999</c:v>
                </c:pt>
                <c:pt idx="1">
                  <c:v>0.86399999999999999</c:v>
                </c:pt>
                <c:pt idx="3">
                  <c:v>0.98299999999999998</c:v>
                </c:pt>
                <c:pt idx="4">
                  <c:v>1</c:v>
                </c:pt>
              </c:numCache>
            </c:numRef>
          </c:val>
          <c:extLst>
            <c:ext xmlns:c16="http://schemas.microsoft.com/office/drawing/2014/chart" uri="{C3380CC4-5D6E-409C-BE32-E72D297353CC}">
              <c16:uniqueId val="{00000001-F8FA-8940-80F7-9D10454FE33E}"/>
            </c:ext>
          </c:extLst>
        </c:ser>
        <c:ser>
          <c:idx val="2"/>
          <c:order val="2"/>
          <c:tx>
            <c:strRef>
              <c:f>Sheet1!$D$1</c:f>
              <c:strCache>
                <c:ptCount val="1"/>
                <c:pt idx="0">
                  <c:v>20-24 years (n=70)</c:v>
                </c:pt>
              </c:strCache>
            </c:strRef>
          </c:tx>
          <c:spPr>
            <a:solidFill>
              <a:schemeClr val="accent3"/>
            </a:solidFill>
            <a:ln>
              <a:noFill/>
            </a:ln>
            <a:effectLst/>
          </c:spPr>
          <c:invertIfNegative val="0"/>
          <c:cat>
            <c:strRef>
              <c:f>Sheet1!$A$2:$A$6</c:f>
              <c:strCache>
                <c:ptCount val="5"/>
                <c:pt idx="0">
                  <c:v>Understood the instructions</c:v>
                </c:pt>
                <c:pt idx="1">
                  <c:v>Easy to collect the swab</c:v>
                </c:pt>
                <c:pt idx="3">
                  <c:v>Would do it again?</c:v>
                </c:pt>
                <c:pt idx="4">
                  <c:v>Would recommend?</c:v>
                </c:pt>
              </c:strCache>
            </c:strRef>
          </c:cat>
          <c:val>
            <c:numRef>
              <c:f>Sheet1!$D$2:$D$6</c:f>
              <c:numCache>
                <c:formatCode>0%</c:formatCode>
                <c:ptCount val="5"/>
                <c:pt idx="0">
                  <c:v>0.98599999999999999</c:v>
                </c:pt>
                <c:pt idx="1">
                  <c:v>0.8</c:v>
                </c:pt>
                <c:pt idx="3">
                  <c:v>0.96</c:v>
                </c:pt>
                <c:pt idx="4">
                  <c:v>0.98599999999999999</c:v>
                </c:pt>
              </c:numCache>
            </c:numRef>
          </c:val>
          <c:extLst>
            <c:ext xmlns:c16="http://schemas.microsoft.com/office/drawing/2014/chart" uri="{C3380CC4-5D6E-409C-BE32-E72D297353CC}">
              <c16:uniqueId val="{00000002-F8FA-8940-80F7-9D10454FE33E}"/>
            </c:ext>
          </c:extLst>
        </c:ser>
        <c:dLbls>
          <c:showLegendKey val="0"/>
          <c:showVal val="0"/>
          <c:showCatName val="0"/>
          <c:showSerName val="0"/>
          <c:showPercent val="0"/>
          <c:showBubbleSize val="0"/>
        </c:dLbls>
        <c:gapWidth val="219"/>
        <c:overlap val="-27"/>
        <c:axId val="879695328"/>
        <c:axId val="879705872"/>
      </c:barChart>
      <c:catAx>
        <c:axId val="87969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79705872"/>
        <c:crosses val="autoZero"/>
        <c:auto val="1"/>
        <c:lblAlgn val="ctr"/>
        <c:lblOffset val="100"/>
        <c:noMultiLvlLbl val="0"/>
      </c:catAx>
      <c:valAx>
        <c:axId val="8797058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79695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Total (n=129)</c:v>
                </c:pt>
              </c:strCache>
            </c:strRef>
          </c:tx>
          <c:spPr>
            <a:solidFill>
              <a:schemeClr val="accent1"/>
            </a:solidFill>
            <a:ln>
              <a:noFill/>
            </a:ln>
            <a:effectLst/>
          </c:spPr>
          <c:invertIfNegative val="0"/>
          <c:cat>
            <c:strRef>
              <c:f>Sheet1!$A$2:$A$10</c:f>
              <c:strCache>
                <c:ptCount val="9"/>
                <c:pt idx="0">
                  <c:v>Enough privacy</c:v>
                </c:pt>
                <c:pt idx="1">
                  <c:v>Felt relaxed</c:v>
                </c:pt>
                <c:pt idx="2">
                  <c:v>Felt in control</c:v>
                </c:pt>
                <c:pt idx="3">
                  <c:v>Trust my ability</c:v>
                </c:pt>
                <c:pt idx="5">
                  <c:v>Felt embarrassed</c:v>
                </c:pt>
                <c:pt idx="6">
                  <c:v>Felt anxious</c:v>
                </c:pt>
                <c:pt idx="7">
                  <c:v>Had pain or discomfort</c:v>
                </c:pt>
                <c:pt idx="8">
                  <c:v>Worried about ability</c:v>
                </c:pt>
              </c:strCache>
            </c:strRef>
          </c:cat>
          <c:val>
            <c:numRef>
              <c:f>Sheet1!$B$2:$B$10</c:f>
              <c:numCache>
                <c:formatCode>0%</c:formatCode>
                <c:ptCount val="9"/>
                <c:pt idx="0">
                  <c:v>0.90700000000000003</c:v>
                </c:pt>
                <c:pt idx="1">
                  <c:v>0.93</c:v>
                </c:pt>
                <c:pt idx="2">
                  <c:v>0.88400000000000001</c:v>
                </c:pt>
                <c:pt idx="3">
                  <c:v>0.876</c:v>
                </c:pt>
                <c:pt idx="5">
                  <c:v>0.155</c:v>
                </c:pt>
                <c:pt idx="6">
                  <c:v>0.39500000000000002</c:v>
                </c:pt>
                <c:pt idx="7">
                  <c:v>0.16300000000000001</c:v>
                </c:pt>
                <c:pt idx="8">
                  <c:v>0.25600000000000001</c:v>
                </c:pt>
              </c:numCache>
            </c:numRef>
          </c:val>
          <c:extLst>
            <c:ext xmlns:c16="http://schemas.microsoft.com/office/drawing/2014/chart" uri="{C3380CC4-5D6E-409C-BE32-E72D297353CC}">
              <c16:uniqueId val="{00000000-8D8A-B447-A653-45D22F790298}"/>
            </c:ext>
          </c:extLst>
        </c:ser>
        <c:ser>
          <c:idx val="1"/>
          <c:order val="1"/>
          <c:tx>
            <c:strRef>
              <c:f>Sheet1!$C$1</c:f>
              <c:strCache>
                <c:ptCount val="1"/>
                <c:pt idx="0">
                  <c:v>16-19 years (n=59)</c:v>
                </c:pt>
              </c:strCache>
            </c:strRef>
          </c:tx>
          <c:spPr>
            <a:solidFill>
              <a:schemeClr val="accent2"/>
            </a:solidFill>
            <a:ln>
              <a:noFill/>
            </a:ln>
            <a:effectLst/>
          </c:spPr>
          <c:invertIfNegative val="0"/>
          <c:cat>
            <c:strRef>
              <c:f>Sheet1!$A$2:$A$10</c:f>
              <c:strCache>
                <c:ptCount val="9"/>
                <c:pt idx="0">
                  <c:v>Enough privacy</c:v>
                </c:pt>
                <c:pt idx="1">
                  <c:v>Felt relaxed</c:v>
                </c:pt>
                <c:pt idx="2">
                  <c:v>Felt in control</c:v>
                </c:pt>
                <c:pt idx="3">
                  <c:v>Trust my ability</c:v>
                </c:pt>
                <c:pt idx="5">
                  <c:v>Felt embarrassed</c:v>
                </c:pt>
                <c:pt idx="6">
                  <c:v>Felt anxious</c:v>
                </c:pt>
                <c:pt idx="7">
                  <c:v>Had pain or discomfort</c:v>
                </c:pt>
                <c:pt idx="8">
                  <c:v>Worried about ability</c:v>
                </c:pt>
              </c:strCache>
            </c:strRef>
          </c:cat>
          <c:val>
            <c:numRef>
              <c:f>Sheet1!$C$2:$C$10</c:f>
              <c:numCache>
                <c:formatCode>0%</c:formatCode>
                <c:ptCount val="9"/>
                <c:pt idx="0">
                  <c:v>0.86399999999999999</c:v>
                </c:pt>
                <c:pt idx="1">
                  <c:v>0.94899999999999995</c:v>
                </c:pt>
                <c:pt idx="2">
                  <c:v>0.84799999999999998</c:v>
                </c:pt>
                <c:pt idx="3">
                  <c:v>0.86399999999999999</c:v>
                </c:pt>
                <c:pt idx="5">
                  <c:v>0.20300000000000001</c:v>
                </c:pt>
                <c:pt idx="6">
                  <c:v>0.49099999999999999</c:v>
                </c:pt>
                <c:pt idx="7">
                  <c:v>0.20300000000000001</c:v>
                </c:pt>
                <c:pt idx="8">
                  <c:v>0.23699999999999999</c:v>
                </c:pt>
              </c:numCache>
            </c:numRef>
          </c:val>
          <c:extLst>
            <c:ext xmlns:c16="http://schemas.microsoft.com/office/drawing/2014/chart" uri="{C3380CC4-5D6E-409C-BE32-E72D297353CC}">
              <c16:uniqueId val="{00000001-8D8A-B447-A653-45D22F790298}"/>
            </c:ext>
          </c:extLst>
        </c:ser>
        <c:ser>
          <c:idx val="2"/>
          <c:order val="2"/>
          <c:tx>
            <c:strRef>
              <c:f>Sheet1!$D$1</c:f>
              <c:strCache>
                <c:ptCount val="1"/>
                <c:pt idx="0">
                  <c:v>20-24 years (n=70)</c:v>
                </c:pt>
              </c:strCache>
            </c:strRef>
          </c:tx>
          <c:spPr>
            <a:solidFill>
              <a:schemeClr val="accent3"/>
            </a:solidFill>
            <a:ln>
              <a:noFill/>
            </a:ln>
            <a:effectLst/>
          </c:spPr>
          <c:invertIfNegative val="0"/>
          <c:cat>
            <c:strRef>
              <c:f>Sheet1!$A$2:$A$10</c:f>
              <c:strCache>
                <c:ptCount val="9"/>
                <c:pt idx="0">
                  <c:v>Enough privacy</c:v>
                </c:pt>
                <c:pt idx="1">
                  <c:v>Felt relaxed</c:v>
                </c:pt>
                <c:pt idx="2">
                  <c:v>Felt in control</c:v>
                </c:pt>
                <c:pt idx="3">
                  <c:v>Trust my ability</c:v>
                </c:pt>
                <c:pt idx="5">
                  <c:v>Felt embarrassed</c:v>
                </c:pt>
                <c:pt idx="6">
                  <c:v>Felt anxious</c:v>
                </c:pt>
                <c:pt idx="7">
                  <c:v>Had pain or discomfort</c:v>
                </c:pt>
                <c:pt idx="8">
                  <c:v>Worried about ability</c:v>
                </c:pt>
              </c:strCache>
            </c:strRef>
          </c:cat>
          <c:val>
            <c:numRef>
              <c:f>Sheet1!$D$2:$D$10</c:f>
              <c:numCache>
                <c:formatCode>0%</c:formatCode>
                <c:ptCount val="9"/>
                <c:pt idx="0">
                  <c:v>0.8</c:v>
                </c:pt>
                <c:pt idx="1">
                  <c:v>0.91400000000000003</c:v>
                </c:pt>
                <c:pt idx="2">
                  <c:v>0.91400000000000003</c:v>
                </c:pt>
                <c:pt idx="3">
                  <c:v>0.88600000000000001</c:v>
                </c:pt>
                <c:pt idx="5">
                  <c:v>0.114</c:v>
                </c:pt>
                <c:pt idx="6">
                  <c:v>0.314</c:v>
                </c:pt>
                <c:pt idx="7">
                  <c:v>0.129</c:v>
                </c:pt>
                <c:pt idx="8">
                  <c:v>0.27100000000000002</c:v>
                </c:pt>
              </c:numCache>
            </c:numRef>
          </c:val>
          <c:extLst>
            <c:ext xmlns:c16="http://schemas.microsoft.com/office/drawing/2014/chart" uri="{C3380CC4-5D6E-409C-BE32-E72D297353CC}">
              <c16:uniqueId val="{00000002-8D8A-B447-A653-45D22F790298}"/>
            </c:ext>
          </c:extLst>
        </c:ser>
        <c:dLbls>
          <c:showLegendKey val="0"/>
          <c:showVal val="0"/>
          <c:showCatName val="0"/>
          <c:showSerName val="0"/>
          <c:showPercent val="0"/>
          <c:showBubbleSize val="0"/>
        </c:dLbls>
        <c:gapWidth val="219"/>
        <c:overlap val="-27"/>
        <c:axId val="899426192"/>
        <c:axId val="899393936"/>
      </c:barChart>
      <c:catAx>
        <c:axId val="899426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9393936"/>
        <c:crosses val="autoZero"/>
        <c:auto val="1"/>
        <c:lblAlgn val="ctr"/>
        <c:lblOffset val="100"/>
        <c:noMultiLvlLbl val="0"/>
      </c:catAx>
      <c:valAx>
        <c:axId val="899393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9426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Preference for urine vs swab (N=92)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A2F-B04F-B08E-81205E4D1E7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A2F-B04F-B08E-81205E4D1E79}"/>
              </c:ext>
            </c:extLst>
          </c:dPt>
          <c:dLbls>
            <c:dLbl>
              <c:idx val="0"/>
              <c:layout>
                <c:manualLayout>
                  <c:x val="-0.1163927833043216"/>
                  <c:y val="-0.164922918176569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2F-B04F-B08E-81205E4D1E79}"/>
                </c:ext>
              </c:extLst>
            </c:dLbl>
            <c:dLbl>
              <c:idx val="1"/>
              <c:layout>
                <c:manualLayout>
                  <c:x val="0.11639177784341204"/>
                  <c:y val="9.8691021656614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2F-B04F-B08E-81205E4D1E79}"/>
                </c:ext>
              </c:extLst>
            </c:dLbl>
            <c:spPr>
              <a:noFill/>
              <a:ln>
                <a:noFill/>
              </a:ln>
              <a:effectLst/>
            </c:spPr>
            <c:txPr>
              <a:bodyPr rot="0" spcFirstLastPara="1" vertOverflow="ellipsis" vert="horz" wrap="square" lIns="38100" tIns="19050" rIns="38100" bIns="19050" anchor="ctr" anchorCtr="1">
                <a:spAutoFit/>
              </a:bodyPr>
              <a:lstStyle/>
              <a:p>
                <a:pPr>
                  <a:defRPr sz="180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Self-collected swab</c:v>
                </c:pt>
                <c:pt idx="1">
                  <c:v>Self-collected urine</c:v>
                </c:pt>
              </c:strCache>
            </c:strRef>
          </c:cat>
          <c:val>
            <c:numRef>
              <c:f>Sheet1!$B$2:$B$3</c:f>
              <c:numCache>
                <c:formatCode>0%</c:formatCode>
                <c:ptCount val="2"/>
                <c:pt idx="0">
                  <c:v>0.60869565217391297</c:v>
                </c:pt>
                <c:pt idx="1">
                  <c:v>0.39130434782608697</c:v>
                </c:pt>
              </c:numCache>
            </c:numRef>
          </c:val>
          <c:extLst>
            <c:ext xmlns:c16="http://schemas.microsoft.com/office/drawing/2014/chart" uri="{C3380CC4-5D6E-409C-BE32-E72D297353CC}">
              <c16:uniqueId val="{00000004-7A2F-B04F-B08E-81205E4D1E7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Total (n=56)</c:v>
                </c:pt>
              </c:strCache>
            </c:strRef>
          </c:tx>
          <c:spPr>
            <a:solidFill>
              <a:schemeClr val="accent1"/>
            </a:solidFill>
            <a:ln>
              <a:noFill/>
            </a:ln>
            <a:effectLst/>
          </c:spPr>
          <c:invertIfNegative val="0"/>
          <c:cat>
            <c:strRef>
              <c:f>Sheet1!$A$2:$A$9</c:f>
              <c:strCache>
                <c:ptCount val="8"/>
                <c:pt idx="0">
                  <c:v>Easier than urine</c:v>
                </c:pt>
                <c:pt idx="1">
                  <c:v>Can’t urinate on command</c:v>
                </c:pt>
                <c:pt idx="2">
                  <c:v>Seems like a better method</c:v>
                </c:pt>
                <c:pt idx="3">
                  <c:v>Urine messy/swab clean</c:v>
                </c:pt>
                <c:pt idx="4">
                  <c:v>More comfortable</c:v>
                </c:pt>
                <c:pt idx="5">
                  <c:v>Quicker</c:v>
                </c:pt>
                <c:pt idx="6">
                  <c:v>Other</c:v>
                </c:pt>
                <c:pt idx="7">
                  <c:v>No reason given</c:v>
                </c:pt>
              </c:strCache>
            </c:strRef>
          </c:cat>
          <c:val>
            <c:numRef>
              <c:f>Sheet1!$B$2:$B$9</c:f>
              <c:numCache>
                <c:formatCode>0%</c:formatCode>
                <c:ptCount val="8"/>
                <c:pt idx="0">
                  <c:v>0.5535714285714286</c:v>
                </c:pt>
                <c:pt idx="1">
                  <c:v>0.5</c:v>
                </c:pt>
                <c:pt idx="2">
                  <c:v>0.5178571428571429</c:v>
                </c:pt>
                <c:pt idx="3">
                  <c:v>0.5357142857142857</c:v>
                </c:pt>
                <c:pt idx="4">
                  <c:v>0.4107142857142857</c:v>
                </c:pt>
                <c:pt idx="5">
                  <c:v>0.4642857142857143</c:v>
                </c:pt>
                <c:pt idx="6">
                  <c:v>8.9285714285714288E-2</c:v>
                </c:pt>
                <c:pt idx="7">
                  <c:v>0.16071428571428573</c:v>
                </c:pt>
              </c:numCache>
            </c:numRef>
          </c:val>
          <c:extLst>
            <c:ext xmlns:c16="http://schemas.microsoft.com/office/drawing/2014/chart" uri="{C3380CC4-5D6E-409C-BE32-E72D297353CC}">
              <c16:uniqueId val="{00000000-852D-9C49-A7D5-CF4A5C562992}"/>
            </c:ext>
          </c:extLst>
        </c:ser>
        <c:ser>
          <c:idx val="1"/>
          <c:order val="1"/>
          <c:tx>
            <c:strRef>
              <c:f>Sheet1!$C$1</c:f>
              <c:strCache>
                <c:ptCount val="1"/>
                <c:pt idx="0">
                  <c:v>16-19 years (N=25)</c:v>
                </c:pt>
              </c:strCache>
            </c:strRef>
          </c:tx>
          <c:spPr>
            <a:solidFill>
              <a:schemeClr val="accent2"/>
            </a:solidFill>
            <a:ln>
              <a:noFill/>
            </a:ln>
            <a:effectLst/>
          </c:spPr>
          <c:invertIfNegative val="0"/>
          <c:cat>
            <c:strRef>
              <c:f>Sheet1!$A$2:$A$9</c:f>
              <c:strCache>
                <c:ptCount val="8"/>
                <c:pt idx="0">
                  <c:v>Easier than urine</c:v>
                </c:pt>
                <c:pt idx="1">
                  <c:v>Can’t urinate on command</c:v>
                </c:pt>
                <c:pt idx="2">
                  <c:v>Seems like a better method</c:v>
                </c:pt>
                <c:pt idx="3">
                  <c:v>Urine messy/swab clean</c:v>
                </c:pt>
                <c:pt idx="4">
                  <c:v>More comfortable</c:v>
                </c:pt>
                <c:pt idx="5">
                  <c:v>Quicker</c:v>
                </c:pt>
                <c:pt idx="6">
                  <c:v>Other</c:v>
                </c:pt>
                <c:pt idx="7">
                  <c:v>No reason given</c:v>
                </c:pt>
              </c:strCache>
            </c:strRef>
          </c:cat>
          <c:val>
            <c:numRef>
              <c:f>Sheet1!$C$2:$C$9</c:f>
              <c:numCache>
                <c:formatCode>0%</c:formatCode>
                <c:ptCount val="8"/>
                <c:pt idx="0">
                  <c:v>0.56000000000000005</c:v>
                </c:pt>
                <c:pt idx="1">
                  <c:v>0.56000000000000005</c:v>
                </c:pt>
                <c:pt idx="2">
                  <c:v>0.52</c:v>
                </c:pt>
                <c:pt idx="3">
                  <c:v>0.56000000000000005</c:v>
                </c:pt>
                <c:pt idx="4">
                  <c:v>0.48</c:v>
                </c:pt>
                <c:pt idx="5">
                  <c:v>0.52</c:v>
                </c:pt>
                <c:pt idx="6">
                  <c:v>0.08</c:v>
                </c:pt>
                <c:pt idx="7">
                  <c:v>0.24</c:v>
                </c:pt>
              </c:numCache>
            </c:numRef>
          </c:val>
          <c:extLst>
            <c:ext xmlns:c16="http://schemas.microsoft.com/office/drawing/2014/chart" uri="{C3380CC4-5D6E-409C-BE32-E72D297353CC}">
              <c16:uniqueId val="{00000001-852D-9C49-A7D5-CF4A5C562992}"/>
            </c:ext>
          </c:extLst>
        </c:ser>
        <c:ser>
          <c:idx val="2"/>
          <c:order val="2"/>
          <c:tx>
            <c:strRef>
              <c:f>Sheet1!$D$1</c:f>
              <c:strCache>
                <c:ptCount val="1"/>
                <c:pt idx="0">
                  <c:v>20-24 years (N=31)</c:v>
                </c:pt>
              </c:strCache>
            </c:strRef>
          </c:tx>
          <c:spPr>
            <a:solidFill>
              <a:schemeClr val="accent3"/>
            </a:solidFill>
            <a:ln>
              <a:noFill/>
            </a:ln>
            <a:effectLst/>
          </c:spPr>
          <c:invertIfNegative val="0"/>
          <c:cat>
            <c:strRef>
              <c:f>Sheet1!$A$2:$A$9</c:f>
              <c:strCache>
                <c:ptCount val="8"/>
                <c:pt idx="0">
                  <c:v>Easier than urine</c:v>
                </c:pt>
                <c:pt idx="1">
                  <c:v>Can’t urinate on command</c:v>
                </c:pt>
                <c:pt idx="2">
                  <c:v>Seems like a better method</c:v>
                </c:pt>
                <c:pt idx="3">
                  <c:v>Urine messy/swab clean</c:v>
                </c:pt>
                <c:pt idx="4">
                  <c:v>More comfortable</c:v>
                </c:pt>
                <c:pt idx="5">
                  <c:v>Quicker</c:v>
                </c:pt>
                <c:pt idx="6">
                  <c:v>Other</c:v>
                </c:pt>
                <c:pt idx="7">
                  <c:v>No reason given</c:v>
                </c:pt>
              </c:strCache>
            </c:strRef>
          </c:cat>
          <c:val>
            <c:numRef>
              <c:f>Sheet1!$D$2:$D$9</c:f>
              <c:numCache>
                <c:formatCode>0%</c:formatCode>
                <c:ptCount val="8"/>
                <c:pt idx="0">
                  <c:v>0.54838709677419351</c:v>
                </c:pt>
                <c:pt idx="1">
                  <c:v>0.45161290322580644</c:v>
                </c:pt>
                <c:pt idx="2">
                  <c:v>0.5161290322580645</c:v>
                </c:pt>
                <c:pt idx="3">
                  <c:v>0.5161290322580645</c:v>
                </c:pt>
                <c:pt idx="4">
                  <c:v>0.35483870967741937</c:v>
                </c:pt>
                <c:pt idx="5">
                  <c:v>0.41935483870967744</c:v>
                </c:pt>
                <c:pt idx="6">
                  <c:v>9.6774193548387094E-2</c:v>
                </c:pt>
                <c:pt idx="7">
                  <c:v>9.6774193548387094E-2</c:v>
                </c:pt>
              </c:numCache>
            </c:numRef>
          </c:val>
          <c:extLst>
            <c:ext xmlns:c16="http://schemas.microsoft.com/office/drawing/2014/chart" uri="{C3380CC4-5D6E-409C-BE32-E72D297353CC}">
              <c16:uniqueId val="{00000002-852D-9C49-A7D5-CF4A5C562992}"/>
            </c:ext>
          </c:extLst>
        </c:ser>
        <c:dLbls>
          <c:showLegendKey val="0"/>
          <c:showVal val="0"/>
          <c:showCatName val="0"/>
          <c:showSerName val="0"/>
          <c:showPercent val="0"/>
          <c:showBubbleSize val="0"/>
        </c:dLbls>
        <c:gapWidth val="219"/>
        <c:axId val="951562448"/>
        <c:axId val="951530928"/>
      </c:barChart>
      <c:catAx>
        <c:axId val="951562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1530928"/>
        <c:crosses val="autoZero"/>
        <c:auto val="1"/>
        <c:lblAlgn val="ctr"/>
        <c:lblOffset val="100"/>
        <c:noMultiLvlLbl val="0"/>
      </c:catAx>
      <c:valAx>
        <c:axId val="9515309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156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Total (n=36)</c:v>
                </c:pt>
              </c:strCache>
            </c:strRef>
          </c:tx>
          <c:spPr>
            <a:solidFill>
              <a:schemeClr val="accent1"/>
            </a:solidFill>
            <a:ln>
              <a:noFill/>
            </a:ln>
            <a:effectLst/>
          </c:spPr>
          <c:invertIfNegative val="0"/>
          <c:cat>
            <c:strRef>
              <c:f>Sheet1!$A$2:$A$9</c:f>
              <c:strCache>
                <c:ptCount val="8"/>
                <c:pt idx="0">
                  <c:v>Easier than the swab</c:v>
                </c:pt>
                <c:pt idx="1">
                  <c:v>Don’t like to insert things into the vagina</c:v>
                </c:pt>
                <c:pt idx="2">
                  <c:v>Swab is uncomfortable</c:v>
                </c:pt>
                <c:pt idx="3">
                  <c:v>More “normal”</c:v>
                </c:pt>
                <c:pt idx="4">
                  <c:v>Afraid of doing the swabbing wrong</c:v>
                </c:pt>
                <c:pt idx="5">
                  <c:v>Seems like a better method</c:v>
                </c:pt>
                <c:pt idx="6">
                  <c:v>Other</c:v>
                </c:pt>
                <c:pt idx="7">
                  <c:v>No reason given</c:v>
                </c:pt>
              </c:strCache>
            </c:strRef>
          </c:cat>
          <c:val>
            <c:numRef>
              <c:f>Sheet1!$B$2:$B$9</c:f>
              <c:numCache>
                <c:formatCode>0%</c:formatCode>
                <c:ptCount val="8"/>
                <c:pt idx="0">
                  <c:v>0.25</c:v>
                </c:pt>
                <c:pt idx="1">
                  <c:v>0.22222222222222221</c:v>
                </c:pt>
                <c:pt idx="2">
                  <c:v>8.3333333333333329E-2</c:v>
                </c:pt>
                <c:pt idx="3">
                  <c:v>0.22222222222222221</c:v>
                </c:pt>
                <c:pt idx="4">
                  <c:v>0.1388888888888889</c:v>
                </c:pt>
                <c:pt idx="5">
                  <c:v>0.25</c:v>
                </c:pt>
                <c:pt idx="6">
                  <c:v>5.5555555555555552E-2</c:v>
                </c:pt>
                <c:pt idx="7">
                  <c:v>0.3888888888888889</c:v>
                </c:pt>
              </c:numCache>
            </c:numRef>
          </c:val>
          <c:extLst>
            <c:ext xmlns:c16="http://schemas.microsoft.com/office/drawing/2014/chart" uri="{C3380CC4-5D6E-409C-BE32-E72D297353CC}">
              <c16:uniqueId val="{00000000-3A4D-F348-A0E9-981D9FE55B23}"/>
            </c:ext>
          </c:extLst>
        </c:ser>
        <c:ser>
          <c:idx val="1"/>
          <c:order val="1"/>
          <c:tx>
            <c:strRef>
              <c:f>Sheet1!$C$1</c:f>
              <c:strCache>
                <c:ptCount val="1"/>
                <c:pt idx="0">
                  <c:v>16-19 years (N=16)</c:v>
                </c:pt>
              </c:strCache>
            </c:strRef>
          </c:tx>
          <c:spPr>
            <a:solidFill>
              <a:schemeClr val="accent2"/>
            </a:solidFill>
            <a:ln>
              <a:noFill/>
            </a:ln>
            <a:effectLst/>
          </c:spPr>
          <c:invertIfNegative val="0"/>
          <c:cat>
            <c:strRef>
              <c:f>Sheet1!$A$2:$A$9</c:f>
              <c:strCache>
                <c:ptCount val="8"/>
                <c:pt idx="0">
                  <c:v>Easier than the swab</c:v>
                </c:pt>
                <c:pt idx="1">
                  <c:v>Don’t like to insert things into the vagina</c:v>
                </c:pt>
                <c:pt idx="2">
                  <c:v>Swab is uncomfortable</c:v>
                </c:pt>
                <c:pt idx="3">
                  <c:v>More “normal”</c:v>
                </c:pt>
                <c:pt idx="4">
                  <c:v>Afraid of doing the swabbing wrong</c:v>
                </c:pt>
                <c:pt idx="5">
                  <c:v>Seems like a better method</c:v>
                </c:pt>
                <c:pt idx="6">
                  <c:v>Other</c:v>
                </c:pt>
                <c:pt idx="7">
                  <c:v>No reason given</c:v>
                </c:pt>
              </c:strCache>
            </c:strRef>
          </c:cat>
          <c:val>
            <c:numRef>
              <c:f>Sheet1!$C$2:$C$9</c:f>
              <c:numCache>
                <c:formatCode>0%</c:formatCode>
                <c:ptCount val="8"/>
                <c:pt idx="0">
                  <c:v>0.25</c:v>
                </c:pt>
                <c:pt idx="1">
                  <c:v>0.3125</c:v>
                </c:pt>
                <c:pt idx="2">
                  <c:v>0.125</c:v>
                </c:pt>
                <c:pt idx="3">
                  <c:v>0.375</c:v>
                </c:pt>
                <c:pt idx="4">
                  <c:v>0.125</c:v>
                </c:pt>
                <c:pt idx="5">
                  <c:v>0.25</c:v>
                </c:pt>
                <c:pt idx="6">
                  <c:v>6.25E-2</c:v>
                </c:pt>
                <c:pt idx="7">
                  <c:v>0.4375</c:v>
                </c:pt>
              </c:numCache>
            </c:numRef>
          </c:val>
          <c:extLst>
            <c:ext xmlns:c16="http://schemas.microsoft.com/office/drawing/2014/chart" uri="{C3380CC4-5D6E-409C-BE32-E72D297353CC}">
              <c16:uniqueId val="{00000001-3A4D-F348-A0E9-981D9FE55B23}"/>
            </c:ext>
          </c:extLst>
        </c:ser>
        <c:ser>
          <c:idx val="2"/>
          <c:order val="2"/>
          <c:tx>
            <c:strRef>
              <c:f>Sheet1!$D$1</c:f>
              <c:strCache>
                <c:ptCount val="1"/>
                <c:pt idx="0">
                  <c:v>20-24 years (N=20)</c:v>
                </c:pt>
              </c:strCache>
            </c:strRef>
          </c:tx>
          <c:spPr>
            <a:solidFill>
              <a:schemeClr val="accent3"/>
            </a:solidFill>
            <a:ln>
              <a:noFill/>
            </a:ln>
            <a:effectLst/>
          </c:spPr>
          <c:invertIfNegative val="0"/>
          <c:cat>
            <c:strRef>
              <c:f>Sheet1!$A$2:$A$9</c:f>
              <c:strCache>
                <c:ptCount val="8"/>
                <c:pt idx="0">
                  <c:v>Easier than the swab</c:v>
                </c:pt>
                <c:pt idx="1">
                  <c:v>Don’t like to insert things into the vagina</c:v>
                </c:pt>
                <c:pt idx="2">
                  <c:v>Swab is uncomfortable</c:v>
                </c:pt>
                <c:pt idx="3">
                  <c:v>More “normal”</c:v>
                </c:pt>
                <c:pt idx="4">
                  <c:v>Afraid of doing the swabbing wrong</c:v>
                </c:pt>
                <c:pt idx="5">
                  <c:v>Seems like a better method</c:v>
                </c:pt>
                <c:pt idx="6">
                  <c:v>Other</c:v>
                </c:pt>
                <c:pt idx="7">
                  <c:v>No reason given</c:v>
                </c:pt>
              </c:strCache>
            </c:strRef>
          </c:cat>
          <c:val>
            <c:numRef>
              <c:f>Sheet1!$D$2:$D$9</c:f>
              <c:numCache>
                <c:formatCode>0%</c:formatCode>
                <c:ptCount val="8"/>
                <c:pt idx="0">
                  <c:v>0.25</c:v>
                </c:pt>
                <c:pt idx="1">
                  <c:v>0.15</c:v>
                </c:pt>
                <c:pt idx="2">
                  <c:v>0.05</c:v>
                </c:pt>
                <c:pt idx="3">
                  <c:v>0.1</c:v>
                </c:pt>
                <c:pt idx="4">
                  <c:v>0.15</c:v>
                </c:pt>
                <c:pt idx="5">
                  <c:v>0.25</c:v>
                </c:pt>
                <c:pt idx="6">
                  <c:v>0.05</c:v>
                </c:pt>
                <c:pt idx="7">
                  <c:v>0.35</c:v>
                </c:pt>
              </c:numCache>
            </c:numRef>
          </c:val>
          <c:extLst>
            <c:ext xmlns:c16="http://schemas.microsoft.com/office/drawing/2014/chart" uri="{C3380CC4-5D6E-409C-BE32-E72D297353CC}">
              <c16:uniqueId val="{00000002-3A4D-F348-A0E9-981D9FE55B23}"/>
            </c:ext>
          </c:extLst>
        </c:ser>
        <c:dLbls>
          <c:showLegendKey val="0"/>
          <c:showVal val="0"/>
          <c:showCatName val="0"/>
          <c:showSerName val="0"/>
          <c:showPercent val="0"/>
          <c:showBubbleSize val="0"/>
        </c:dLbls>
        <c:gapWidth val="182"/>
        <c:axId val="961142528"/>
        <c:axId val="961144176"/>
      </c:barChart>
      <c:catAx>
        <c:axId val="961142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61144176"/>
        <c:crosses val="autoZero"/>
        <c:auto val="1"/>
        <c:lblAlgn val="ctr"/>
        <c:lblOffset val="100"/>
        <c:noMultiLvlLbl val="0"/>
      </c:catAx>
      <c:valAx>
        <c:axId val="9611441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61142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0.1625</cdr:x>
      <cdr:y>0.01875</cdr:y>
    </cdr:from>
    <cdr:to>
      <cdr:x>0.2125</cdr:x>
      <cdr:y>0.13125</cdr:y>
    </cdr:to>
    <cdr:cxnSp macro="">
      <cdr:nvCxnSpPr>
        <cdr:cNvPr id="3" name="Straight Arrow Connector 2">
          <a:extLst xmlns:a="http://schemas.openxmlformats.org/drawingml/2006/main">
            <a:ext uri="{FF2B5EF4-FFF2-40B4-BE49-F238E27FC236}">
              <a16:creationId xmlns:a16="http://schemas.microsoft.com/office/drawing/2014/main" id="{D00CD869-B0C1-5B40-A0A6-680E10F829B8}"/>
            </a:ext>
          </a:extLst>
        </cdr:cNvPr>
        <cdr:cNvCxnSpPr/>
      </cdr:nvCxnSpPr>
      <cdr:spPr>
        <a:xfrm xmlns:a="http://schemas.openxmlformats.org/drawingml/2006/main">
          <a:off x="990600" y="76200"/>
          <a:ext cx="304800" cy="457200"/>
        </a:xfrm>
        <a:prstGeom xmlns:a="http://schemas.openxmlformats.org/drawingml/2006/main" prst="straightConnector1">
          <a:avLst/>
        </a:prstGeom>
        <a:ln xmlns:a="http://schemas.openxmlformats.org/drawingml/2006/main" w="76200">
          <a:tailEnd type="triangle"/>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2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2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2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2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2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097154" name="Picture 7" descr="C3-HD-BTM.png"/>
          <p:cNvPicPr>
            <a:picLocks noChangeAspect="1"/>
          </p:cNvPicPr>
          <p:nvPr/>
        </p:nvPicPr>
        <p:blipFill>
          <a:blip r:embed="rId2"/>
          <a:stretch>
            <a:fillRect/>
          </a:stretch>
        </p:blipFill>
        <p:spPr>
          <a:xfrm>
            <a:off x="0" y="4995862"/>
            <a:ext cx="9144000" cy="1862138"/>
          </a:xfrm>
          <a:prstGeom prst="rect">
            <a:avLst/>
          </a:prstGeom>
        </p:spPr>
      </p:pic>
      <p:sp>
        <p:nvSpPr>
          <p:cNvPr id="1048600"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1048601"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48602" name="Date Placeholder 3"/>
          <p:cNvSpPr>
            <a:spLocks noGrp="1"/>
          </p:cNvSpPr>
          <p:nvPr>
            <p:ph type="dt" sz="half" idx="10"/>
          </p:nvPr>
        </p:nvSpPr>
        <p:spPr>
          <a:xfrm>
            <a:off x="5932170" y="4323845"/>
            <a:ext cx="2297429" cy="365125"/>
          </a:xfrm>
        </p:spPr>
        <p:txBody>
          <a:bodyPr/>
          <a:lstStyle/>
          <a:p>
            <a:fld id="{371C0CCF-0BDC-4D09-B8EA-4DC9548069D8}" type="datetimeFigureOut">
              <a:rPr lang="en-US" smtClean="0"/>
              <a:t>9/30/21</a:t>
            </a:fld>
            <a:endParaRPr lang="en-US"/>
          </a:p>
        </p:txBody>
      </p:sp>
      <p:sp>
        <p:nvSpPr>
          <p:cNvPr id="1048603" name="Footer Placeholder 4"/>
          <p:cNvSpPr>
            <a:spLocks noGrp="1"/>
          </p:cNvSpPr>
          <p:nvPr>
            <p:ph type="ftr" sz="quarter" idx="11"/>
          </p:nvPr>
        </p:nvSpPr>
        <p:spPr>
          <a:xfrm>
            <a:off x="914400" y="4323846"/>
            <a:ext cx="4880610" cy="365125"/>
          </a:xfrm>
        </p:spPr>
        <p:txBody>
          <a:bodyPr/>
          <a:lstStyle/>
          <a:p>
            <a:endParaRPr lang="en-US"/>
          </a:p>
        </p:txBody>
      </p:sp>
      <p:sp>
        <p:nvSpPr>
          <p:cNvPr id="1048604" name="Slide Number Placeholder 5"/>
          <p:cNvSpPr>
            <a:spLocks noGrp="1"/>
          </p:cNvSpPr>
          <p:nvPr>
            <p:ph type="sldNum" sz="quarter" idx="12"/>
          </p:nvPr>
        </p:nvSpPr>
        <p:spPr>
          <a:xfrm>
            <a:off x="6057900" y="1430867"/>
            <a:ext cx="2171700" cy="365125"/>
          </a:xfrm>
        </p:spPr>
        <p:txBody>
          <a:bodyPr/>
          <a:lstStyle/>
          <a:p>
            <a:fld id="{55F6C765-AC2D-495C-AEEB-A6BD1F50E5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1048691"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1048692"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48693"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94" name="Date Placeholder 4"/>
          <p:cNvSpPr>
            <a:spLocks noGrp="1"/>
          </p:cNvSpPr>
          <p:nvPr>
            <p:ph type="dt" sz="half" idx="10"/>
          </p:nvPr>
        </p:nvSpPr>
        <p:spPr/>
        <p:txBody>
          <a:bodyPr/>
          <a:lstStyle/>
          <a:p>
            <a:fld id="{371C0CCF-0BDC-4D09-B8EA-4DC9548069D8}" type="datetimeFigureOut">
              <a:rPr lang="en-US" smtClean="0"/>
              <a:t>9/30/21</a:t>
            </a:fld>
            <a:endParaRPr lang="en-US"/>
          </a:p>
        </p:txBody>
      </p:sp>
      <p:sp>
        <p:nvSpPr>
          <p:cNvPr id="1048695" name="Footer Placeholder 5"/>
          <p:cNvSpPr>
            <a:spLocks noGrp="1"/>
          </p:cNvSpPr>
          <p:nvPr>
            <p:ph type="ftr" sz="quarter" idx="11"/>
          </p:nvPr>
        </p:nvSpPr>
        <p:spPr/>
        <p:txBody>
          <a:bodyPr/>
          <a:lstStyle/>
          <a:p>
            <a:endParaRPr lang="en-US"/>
          </a:p>
        </p:txBody>
      </p:sp>
      <p:sp>
        <p:nvSpPr>
          <p:cNvPr id="1048696" name="Slide Number Placeholder 6"/>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2097158" name="Picture 7" descr="C3-HD-BTM.png"/>
          <p:cNvPicPr>
            <a:picLocks noChangeAspect="1"/>
          </p:cNvPicPr>
          <p:nvPr/>
        </p:nvPicPr>
        <p:blipFill>
          <a:blip r:embed="rId2"/>
          <a:stretch>
            <a:fillRect/>
          </a:stretch>
        </p:blipFill>
        <p:spPr>
          <a:xfrm>
            <a:off x="0" y="4995862"/>
            <a:ext cx="9144000" cy="1862138"/>
          </a:xfrm>
          <a:prstGeom prst="rect">
            <a:avLst/>
          </a:prstGeom>
        </p:spPr>
      </p:pic>
      <p:sp>
        <p:nvSpPr>
          <p:cNvPr id="1048646"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1048647"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48" name="Date Placeholder 4"/>
          <p:cNvSpPr>
            <a:spLocks noGrp="1"/>
          </p:cNvSpPr>
          <p:nvPr>
            <p:ph type="dt" sz="half" idx="10"/>
          </p:nvPr>
        </p:nvSpPr>
        <p:spPr>
          <a:xfrm>
            <a:off x="5562176" y="381001"/>
            <a:ext cx="2183130" cy="365125"/>
          </a:xfrm>
        </p:spPr>
        <p:txBody>
          <a:bodyPr/>
          <a:lstStyle>
            <a:lvl1pPr algn="r"/>
          </a:lstStyle>
          <a:p>
            <a:fld id="{371C0CCF-0BDC-4D09-B8EA-4DC9548069D8}" type="datetimeFigureOut">
              <a:rPr lang="en-US" smtClean="0"/>
              <a:t>9/30/21</a:t>
            </a:fld>
            <a:endParaRPr lang="en-US"/>
          </a:p>
        </p:txBody>
      </p:sp>
      <p:sp>
        <p:nvSpPr>
          <p:cNvPr id="1048649" name="Footer Placeholder 5"/>
          <p:cNvSpPr>
            <a:spLocks noGrp="1"/>
          </p:cNvSpPr>
          <p:nvPr>
            <p:ph type="ftr" sz="quarter" idx="11"/>
          </p:nvPr>
        </p:nvSpPr>
        <p:spPr>
          <a:xfrm>
            <a:off x="594360" y="381001"/>
            <a:ext cx="4830656" cy="365125"/>
          </a:xfrm>
        </p:spPr>
        <p:txBody>
          <a:bodyPr/>
          <a:lstStyle/>
          <a:p>
            <a:endParaRPr lang="en-US"/>
          </a:p>
        </p:txBody>
      </p:sp>
      <p:sp>
        <p:nvSpPr>
          <p:cNvPr id="1048650" name="Slide Number Placeholder 6"/>
          <p:cNvSpPr>
            <a:spLocks noGrp="1"/>
          </p:cNvSpPr>
          <p:nvPr>
            <p:ph type="sldNum" sz="quarter" idx="12"/>
          </p:nvPr>
        </p:nvSpPr>
        <p:spPr>
          <a:xfrm>
            <a:off x="7882466" y="381001"/>
            <a:ext cx="667174" cy="365125"/>
          </a:xfrm>
        </p:spPr>
        <p:txBody>
          <a:bodyPr/>
          <a:lstStyle/>
          <a:p>
            <a:fld id="{55F6C765-AC2D-495C-AEEB-A6BD1F50E5F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2097160" name="Picture 14" descr="C3-HD-BTM.png"/>
          <p:cNvPicPr>
            <a:picLocks noChangeAspect="1"/>
          </p:cNvPicPr>
          <p:nvPr/>
        </p:nvPicPr>
        <p:blipFill>
          <a:blip r:embed="rId2"/>
          <a:stretch>
            <a:fillRect/>
          </a:stretch>
        </p:blipFill>
        <p:spPr>
          <a:xfrm>
            <a:off x="0" y="4995862"/>
            <a:ext cx="9144000" cy="1862138"/>
          </a:xfrm>
          <a:prstGeom prst="rect">
            <a:avLst/>
          </a:prstGeom>
        </p:spPr>
      </p:pic>
      <p:sp>
        <p:nvSpPr>
          <p:cNvPr id="1048683"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048684"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85"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86" name="Date Placeholder 4"/>
          <p:cNvSpPr>
            <a:spLocks noGrp="1"/>
          </p:cNvSpPr>
          <p:nvPr>
            <p:ph type="dt" sz="half" idx="10"/>
          </p:nvPr>
        </p:nvSpPr>
        <p:spPr>
          <a:xfrm>
            <a:off x="5562176" y="381001"/>
            <a:ext cx="2183130" cy="365125"/>
          </a:xfrm>
        </p:spPr>
        <p:txBody>
          <a:bodyPr/>
          <a:lstStyle>
            <a:lvl1pPr algn="r"/>
          </a:lstStyle>
          <a:p>
            <a:fld id="{371C0CCF-0BDC-4D09-B8EA-4DC9548069D8}" type="datetimeFigureOut">
              <a:rPr lang="en-US" smtClean="0"/>
              <a:t>9/30/21</a:t>
            </a:fld>
            <a:endParaRPr lang="en-US"/>
          </a:p>
        </p:txBody>
      </p:sp>
      <p:sp>
        <p:nvSpPr>
          <p:cNvPr id="1048687" name="Footer Placeholder 5"/>
          <p:cNvSpPr>
            <a:spLocks noGrp="1"/>
          </p:cNvSpPr>
          <p:nvPr>
            <p:ph type="ftr" sz="quarter" idx="11"/>
          </p:nvPr>
        </p:nvSpPr>
        <p:spPr>
          <a:xfrm>
            <a:off x="594360" y="379438"/>
            <a:ext cx="4830656" cy="365125"/>
          </a:xfrm>
        </p:spPr>
        <p:txBody>
          <a:bodyPr/>
          <a:lstStyle/>
          <a:p>
            <a:endParaRPr lang="en-US"/>
          </a:p>
        </p:txBody>
      </p:sp>
      <p:sp>
        <p:nvSpPr>
          <p:cNvPr id="1048688" name="Slide Number Placeholder 6"/>
          <p:cNvSpPr>
            <a:spLocks noGrp="1"/>
          </p:cNvSpPr>
          <p:nvPr>
            <p:ph type="sldNum" sz="quarter" idx="12"/>
          </p:nvPr>
        </p:nvSpPr>
        <p:spPr>
          <a:xfrm>
            <a:off x="7882466" y="381001"/>
            <a:ext cx="667174" cy="365125"/>
          </a:xfrm>
        </p:spPr>
        <p:txBody>
          <a:bodyPr/>
          <a:lstStyle/>
          <a:p>
            <a:fld id="{55F6C765-AC2D-495C-AEEB-A6BD1F50E5F8}" type="slidenum">
              <a:rPr lang="en-US" smtClean="0"/>
              <a:t>‹#›</a:t>
            </a:fld>
            <a:endParaRPr lang="en-US"/>
          </a:p>
        </p:txBody>
      </p:sp>
      <p:sp>
        <p:nvSpPr>
          <p:cNvPr id="1048689"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48690"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2097157" name="Picture 8" descr="C3-HD-BTM.png"/>
          <p:cNvPicPr>
            <a:picLocks noChangeAspect="1"/>
          </p:cNvPicPr>
          <p:nvPr/>
        </p:nvPicPr>
        <p:blipFill>
          <a:blip r:embed="rId2"/>
          <a:stretch>
            <a:fillRect/>
          </a:stretch>
        </p:blipFill>
        <p:spPr>
          <a:xfrm>
            <a:off x="0" y="4995862"/>
            <a:ext cx="9144000" cy="1862138"/>
          </a:xfrm>
          <a:prstGeom prst="rect">
            <a:avLst/>
          </a:prstGeom>
        </p:spPr>
      </p:pic>
      <p:sp>
        <p:nvSpPr>
          <p:cNvPr id="1048641"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1048642"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43" name="Date Placeholder 4"/>
          <p:cNvSpPr>
            <a:spLocks noGrp="1"/>
          </p:cNvSpPr>
          <p:nvPr>
            <p:ph type="dt" sz="half" idx="10"/>
          </p:nvPr>
        </p:nvSpPr>
        <p:spPr>
          <a:xfrm>
            <a:off x="5562176" y="378884"/>
            <a:ext cx="2183130" cy="365125"/>
          </a:xfrm>
        </p:spPr>
        <p:txBody>
          <a:bodyPr/>
          <a:lstStyle>
            <a:lvl1pPr algn="r"/>
          </a:lstStyle>
          <a:p>
            <a:fld id="{371C0CCF-0BDC-4D09-B8EA-4DC9548069D8}" type="datetimeFigureOut">
              <a:rPr lang="en-US" smtClean="0"/>
              <a:t>9/30/21</a:t>
            </a:fld>
            <a:endParaRPr lang="en-US"/>
          </a:p>
        </p:txBody>
      </p:sp>
      <p:sp>
        <p:nvSpPr>
          <p:cNvPr id="1048644" name="Footer Placeholder 5"/>
          <p:cNvSpPr>
            <a:spLocks noGrp="1"/>
          </p:cNvSpPr>
          <p:nvPr>
            <p:ph type="ftr" sz="quarter" idx="11"/>
          </p:nvPr>
        </p:nvSpPr>
        <p:spPr>
          <a:xfrm>
            <a:off x="594360" y="378884"/>
            <a:ext cx="4830656" cy="365125"/>
          </a:xfrm>
        </p:spPr>
        <p:txBody>
          <a:bodyPr/>
          <a:lstStyle/>
          <a:p>
            <a:endParaRPr lang="en-US"/>
          </a:p>
        </p:txBody>
      </p:sp>
      <p:sp>
        <p:nvSpPr>
          <p:cNvPr id="1048645" name="Slide Number Placeholder 6"/>
          <p:cNvSpPr>
            <a:spLocks noGrp="1"/>
          </p:cNvSpPr>
          <p:nvPr>
            <p:ph type="sldNum" sz="quarter" idx="12"/>
          </p:nvPr>
        </p:nvSpPr>
        <p:spPr>
          <a:xfrm>
            <a:off x="7882466" y="381001"/>
            <a:ext cx="667174" cy="365125"/>
          </a:xfrm>
        </p:spPr>
        <p:txBody>
          <a:bodyPr/>
          <a:lstStyle/>
          <a:p>
            <a:fld id="{55F6C765-AC2D-495C-AEEB-A6BD1F50E5F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048703"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1048704"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705"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706"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707"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708"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709"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710" name="Date Placeholder 2"/>
          <p:cNvSpPr>
            <a:spLocks noGrp="1"/>
          </p:cNvSpPr>
          <p:nvPr>
            <p:ph type="dt" sz="half" idx="10"/>
          </p:nvPr>
        </p:nvSpPr>
        <p:spPr/>
        <p:txBody>
          <a:bodyPr/>
          <a:lstStyle/>
          <a:p>
            <a:fld id="{371C0CCF-0BDC-4D09-B8EA-4DC9548069D8}" type="datetimeFigureOut">
              <a:rPr lang="en-US" smtClean="0"/>
              <a:t>9/30/21</a:t>
            </a:fld>
            <a:endParaRPr lang="en-US"/>
          </a:p>
        </p:txBody>
      </p:sp>
      <p:sp>
        <p:nvSpPr>
          <p:cNvPr id="1048711" name="Footer Placeholder 3"/>
          <p:cNvSpPr>
            <a:spLocks noGrp="1"/>
          </p:cNvSpPr>
          <p:nvPr>
            <p:ph type="ftr" sz="quarter" idx="11"/>
          </p:nvPr>
        </p:nvSpPr>
        <p:spPr/>
        <p:txBody>
          <a:bodyPr/>
          <a:lstStyle/>
          <a:p>
            <a:endParaRPr lang="en-US"/>
          </a:p>
        </p:txBody>
      </p:sp>
      <p:sp>
        <p:nvSpPr>
          <p:cNvPr id="1048712" name="Slide Number Placeholder 4"/>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1048657"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048658"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59"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048660"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661"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62"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048663"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664"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65"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048666"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667" name="Date Placeholder 2"/>
          <p:cNvSpPr>
            <a:spLocks noGrp="1"/>
          </p:cNvSpPr>
          <p:nvPr>
            <p:ph type="dt" sz="half" idx="10"/>
          </p:nvPr>
        </p:nvSpPr>
        <p:spPr/>
        <p:txBody>
          <a:bodyPr/>
          <a:lstStyle/>
          <a:p>
            <a:fld id="{371C0CCF-0BDC-4D09-B8EA-4DC9548069D8}" type="datetimeFigureOut">
              <a:rPr lang="en-US" smtClean="0"/>
              <a:t>9/30/21</a:t>
            </a:fld>
            <a:endParaRPr lang="en-US"/>
          </a:p>
        </p:txBody>
      </p:sp>
      <p:sp>
        <p:nvSpPr>
          <p:cNvPr id="1048668" name="Footer Placeholder 3"/>
          <p:cNvSpPr>
            <a:spLocks noGrp="1"/>
          </p:cNvSpPr>
          <p:nvPr>
            <p:ph type="ftr" sz="quarter" idx="11"/>
          </p:nvPr>
        </p:nvSpPr>
        <p:spPr/>
        <p:txBody>
          <a:bodyPr/>
          <a:lstStyle/>
          <a:p>
            <a:endParaRPr lang="en-US"/>
          </a:p>
        </p:txBody>
      </p:sp>
      <p:sp>
        <p:nvSpPr>
          <p:cNvPr id="1048669" name="Slide Number Placeholder 4"/>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a:t>Click to edit Master title style</a:t>
            </a:r>
            <a:endParaRPr lang="en-US" dirty="0"/>
          </a:p>
        </p:txBody>
      </p:sp>
      <p:sp>
        <p:nvSpPr>
          <p:cNvPr id="1048720"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21" name="Date Placeholder 3"/>
          <p:cNvSpPr>
            <a:spLocks noGrp="1"/>
          </p:cNvSpPr>
          <p:nvPr>
            <p:ph type="dt" sz="half" idx="10"/>
          </p:nvPr>
        </p:nvSpPr>
        <p:spPr/>
        <p:txBody>
          <a:bodyPr/>
          <a:lstStyle/>
          <a:p>
            <a:fld id="{371C0CCF-0BDC-4D09-B8EA-4DC9548069D8}" type="datetimeFigureOut">
              <a:rPr lang="en-US" smtClean="0"/>
              <a:t>9/30/21</a:t>
            </a:fld>
            <a:endParaRPr lang="en-US"/>
          </a:p>
        </p:txBody>
      </p:sp>
      <p:sp>
        <p:nvSpPr>
          <p:cNvPr id="1048722" name="Footer Placeholder 4"/>
          <p:cNvSpPr>
            <a:spLocks noGrp="1"/>
          </p:cNvSpPr>
          <p:nvPr>
            <p:ph type="ftr" sz="quarter" idx="11"/>
          </p:nvPr>
        </p:nvSpPr>
        <p:spPr/>
        <p:txBody>
          <a:bodyPr/>
          <a:lstStyle/>
          <a:p>
            <a:endParaRPr lang="en-US"/>
          </a:p>
        </p:txBody>
      </p:sp>
      <p:sp>
        <p:nvSpPr>
          <p:cNvPr id="1048723" name="Slide Number Placeholder 5"/>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2097159" name="Picture 7" descr="C3-HD-BTM.png"/>
          <p:cNvPicPr>
            <a:picLocks noChangeAspect="1"/>
          </p:cNvPicPr>
          <p:nvPr/>
        </p:nvPicPr>
        <p:blipFill>
          <a:blip r:embed="rId2"/>
          <a:stretch>
            <a:fillRect/>
          </a:stretch>
        </p:blipFill>
        <p:spPr>
          <a:xfrm>
            <a:off x="0" y="4995862"/>
            <a:ext cx="9144000" cy="1862138"/>
          </a:xfrm>
          <a:prstGeom prst="rect">
            <a:avLst/>
          </a:prstGeom>
        </p:spPr>
      </p:pic>
      <p:sp>
        <p:nvSpPr>
          <p:cNvPr id="1048678" name="Vertical Title 1"/>
          <p:cNvSpPr>
            <a:spLocks noGrp="1"/>
          </p:cNvSpPr>
          <p:nvPr>
            <p:ph type="title" orient="vert"/>
          </p:nvPr>
        </p:nvSpPr>
        <p:spPr>
          <a:xfrm>
            <a:off x="7006590" y="747183"/>
            <a:ext cx="1543050" cy="4248675"/>
          </a:xfrm>
        </p:spPr>
        <p:txBody>
          <a:bodyPr vert="eaVert"/>
          <a:lstStyle>
            <a:lvl1pPr algn="l"/>
          </a:lstStyle>
          <a:p>
            <a:r>
              <a:rPr lang="en-US"/>
              <a:t>Click to edit Master title style</a:t>
            </a:r>
            <a:endParaRPr lang="en-US" dirty="0"/>
          </a:p>
        </p:txBody>
      </p:sp>
      <p:sp>
        <p:nvSpPr>
          <p:cNvPr id="1048679"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80" name="Date Placeholder 3"/>
          <p:cNvSpPr>
            <a:spLocks noGrp="1"/>
          </p:cNvSpPr>
          <p:nvPr>
            <p:ph type="dt" sz="half" idx="10"/>
          </p:nvPr>
        </p:nvSpPr>
        <p:spPr>
          <a:xfrm>
            <a:off x="5562176" y="381001"/>
            <a:ext cx="2183130" cy="365125"/>
          </a:xfrm>
        </p:spPr>
        <p:txBody>
          <a:bodyPr/>
          <a:lstStyle>
            <a:lvl1pPr algn="r"/>
          </a:lstStyle>
          <a:p>
            <a:fld id="{371C0CCF-0BDC-4D09-B8EA-4DC9548069D8}" type="datetimeFigureOut">
              <a:rPr lang="en-US" smtClean="0"/>
              <a:t>9/30/21</a:t>
            </a:fld>
            <a:endParaRPr lang="en-US"/>
          </a:p>
        </p:txBody>
      </p:sp>
      <p:sp>
        <p:nvSpPr>
          <p:cNvPr id="1048681" name="Footer Placeholder 4"/>
          <p:cNvSpPr>
            <a:spLocks noGrp="1"/>
          </p:cNvSpPr>
          <p:nvPr>
            <p:ph type="ftr" sz="quarter" idx="11"/>
          </p:nvPr>
        </p:nvSpPr>
        <p:spPr>
          <a:xfrm>
            <a:off x="594360" y="381001"/>
            <a:ext cx="4830656" cy="365125"/>
          </a:xfrm>
        </p:spPr>
        <p:txBody>
          <a:bodyPr/>
          <a:lstStyle/>
          <a:p>
            <a:endParaRPr lang="en-US"/>
          </a:p>
        </p:txBody>
      </p:sp>
      <p:sp>
        <p:nvSpPr>
          <p:cNvPr id="1048682" name="Slide Number Placeholder 5"/>
          <p:cNvSpPr>
            <a:spLocks noGrp="1"/>
          </p:cNvSpPr>
          <p:nvPr>
            <p:ph type="sldNum" sz="quarter" idx="12"/>
          </p:nvPr>
        </p:nvSpPr>
        <p:spPr>
          <a:xfrm>
            <a:off x="7882466" y="381001"/>
            <a:ext cx="667174" cy="365125"/>
          </a:xfrm>
        </p:spPr>
        <p:txBody>
          <a:bodyPr/>
          <a:lstStyle/>
          <a:p>
            <a:fld id="{55F6C765-AC2D-495C-AEEB-A6BD1F50E5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endParaRPr lang="en-US" dirty="0"/>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83" name="Date Placeholder 3"/>
          <p:cNvSpPr>
            <a:spLocks noGrp="1"/>
          </p:cNvSpPr>
          <p:nvPr>
            <p:ph type="dt" sz="half" idx="10"/>
          </p:nvPr>
        </p:nvSpPr>
        <p:spPr/>
        <p:txBody>
          <a:bodyPr/>
          <a:lstStyle/>
          <a:p>
            <a:fld id="{371C0CCF-0BDC-4D09-B8EA-4DC9548069D8}" type="datetimeFigureOut">
              <a:rPr lang="en-US" smtClean="0"/>
              <a:t>9/30/21</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2097156" name="Picture 8" descr="C3-HD-BTM.png"/>
          <p:cNvPicPr>
            <a:picLocks noChangeAspect="1"/>
          </p:cNvPicPr>
          <p:nvPr/>
        </p:nvPicPr>
        <p:blipFill>
          <a:blip r:embed="rId2"/>
          <a:stretch>
            <a:fillRect/>
          </a:stretch>
        </p:blipFill>
        <p:spPr>
          <a:xfrm>
            <a:off x="0" y="4995862"/>
            <a:ext cx="9144000" cy="1862138"/>
          </a:xfrm>
          <a:prstGeom prst="rect">
            <a:avLst/>
          </a:prstGeom>
        </p:spPr>
      </p:pic>
      <p:sp>
        <p:nvSpPr>
          <p:cNvPr id="1048617"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1048618"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8619" name="Date Placeholder 3"/>
          <p:cNvSpPr>
            <a:spLocks noGrp="1"/>
          </p:cNvSpPr>
          <p:nvPr>
            <p:ph type="dt" sz="half" idx="10"/>
          </p:nvPr>
        </p:nvSpPr>
        <p:spPr>
          <a:xfrm>
            <a:off x="5562176" y="381001"/>
            <a:ext cx="2183130" cy="365125"/>
          </a:xfrm>
        </p:spPr>
        <p:txBody>
          <a:bodyPr/>
          <a:lstStyle>
            <a:lvl1pPr algn="r"/>
          </a:lstStyle>
          <a:p>
            <a:fld id="{371C0CCF-0BDC-4D09-B8EA-4DC9548069D8}" type="datetimeFigureOut">
              <a:rPr lang="en-US" smtClean="0"/>
              <a:t>9/30/21</a:t>
            </a:fld>
            <a:endParaRPr lang="en-US"/>
          </a:p>
        </p:txBody>
      </p:sp>
      <p:sp>
        <p:nvSpPr>
          <p:cNvPr id="1048620" name="Footer Placeholder 4"/>
          <p:cNvSpPr>
            <a:spLocks noGrp="1"/>
          </p:cNvSpPr>
          <p:nvPr>
            <p:ph type="ftr" sz="quarter" idx="11"/>
          </p:nvPr>
        </p:nvSpPr>
        <p:spPr>
          <a:xfrm>
            <a:off x="594360" y="381001"/>
            <a:ext cx="4830656" cy="365125"/>
          </a:xfrm>
        </p:spPr>
        <p:txBody>
          <a:bodyPr/>
          <a:lstStyle/>
          <a:p>
            <a:endParaRPr lang="en-US"/>
          </a:p>
        </p:txBody>
      </p:sp>
      <p:sp>
        <p:nvSpPr>
          <p:cNvPr id="1048621" name="Slide Number Placeholder 5"/>
          <p:cNvSpPr>
            <a:spLocks noGrp="1"/>
          </p:cNvSpPr>
          <p:nvPr>
            <p:ph type="sldNum" sz="quarter" idx="12"/>
          </p:nvPr>
        </p:nvSpPr>
        <p:spPr>
          <a:xfrm>
            <a:off x="7882466" y="381001"/>
            <a:ext cx="667173" cy="365125"/>
          </a:xfrm>
        </p:spPr>
        <p:txBody>
          <a:bodyPr/>
          <a:lstStyle/>
          <a:p>
            <a:fld id="{55F6C765-AC2D-495C-AEEB-A6BD1F50E5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lang="en-US"/>
              <a:t>Click to edit Master title style</a:t>
            </a:r>
            <a:endParaRPr lang="en-US" dirty="0"/>
          </a:p>
        </p:txBody>
      </p:sp>
      <p:sp>
        <p:nvSpPr>
          <p:cNvPr id="1048698"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99"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00" name="Date Placeholder 4"/>
          <p:cNvSpPr>
            <a:spLocks noGrp="1"/>
          </p:cNvSpPr>
          <p:nvPr>
            <p:ph type="dt" sz="half" idx="10"/>
          </p:nvPr>
        </p:nvSpPr>
        <p:spPr/>
        <p:txBody>
          <a:bodyPr/>
          <a:lstStyle/>
          <a:p>
            <a:fld id="{371C0CCF-0BDC-4D09-B8EA-4DC9548069D8}" type="datetimeFigureOut">
              <a:rPr lang="en-US" smtClean="0"/>
              <a:t>9/30/21</a:t>
            </a:fld>
            <a:endParaRPr lang="en-US"/>
          </a:p>
        </p:txBody>
      </p:sp>
      <p:sp>
        <p:nvSpPr>
          <p:cNvPr id="1048701" name="Footer Placeholder 5"/>
          <p:cNvSpPr>
            <a:spLocks noGrp="1"/>
          </p:cNvSpPr>
          <p:nvPr>
            <p:ph type="ftr" sz="quarter" idx="11"/>
          </p:nvPr>
        </p:nvSpPr>
        <p:spPr/>
        <p:txBody>
          <a:bodyPr/>
          <a:lstStyle/>
          <a:p>
            <a:endParaRPr lang="en-US"/>
          </a:p>
        </p:txBody>
      </p:sp>
      <p:sp>
        <p:nvSpPr>
          <p:cNvPr id="1048702" name="Slide Number Placeholder 6"/>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70"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1048671"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72"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73"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74"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75" name="Date Placeholder 6"/>
          <p:cNvSpPr>
            <a:spLocks noGrp="1"/>
          </p:cNvSpPr>
          <p:nvPr>
            <p:ph type="dt" sz="half" idx="10"/>
          </p:nvPr>
        </p:nvSpPr>
        <p:spPr/>
        <p:txBody>
          <a:bodyPr/>
          <a:lstStyle/>
          <a:p>
            <a:fld id="{371C0CCF-0BDC-4D09-B8EA-4DC9548069D8}" type="datetimeFigureOut">
              <a:rPr lang="en-US" smtClean="0"/>
              <a:t>9/30/21</a:t>
            </a:fld>
            <a:endParaRPr lang="en-US"/>
          </a:p>
        </p:txBody>
      </p:sp>
      <p:sp>
        <p:nvSpPr>
          <p:cNvPr id="1048676" name="Footer Placeholder 7"/>
          <p:cNvSpPr>
            <a:spLocks noGrp="1"/>
          </p:cNvSpPr>
          <p:nvPr>
            <p:ph type="ftr" sz="quarter" idx="11"/>
          </p:nvPr>
        </p:nvSpPr>
        <p:spPr/>
        <p:txBody>
          <a:bodyPr/>
          <a:lstStyle/>
          <a:p>
            <a:endParaRPr lang="en-US"/>
          </a:p>
        </p:txBody>
      </p:sp>
      <p:sp>
        <p:nvSpPr>
          <p:cNvPr id="1048677" name="Slide Number Placeholder 8"/>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a:t>Click to edit Master title style</a:t>
            </a:r>
            <a:endParaRPr lang="en-US" dirty="0"/>
          </a:p>
        </p:txBody>
      </p:sp>
      <p:sp>
        <p:nvSpPr>
          <p:cNvPr id="1048638" name="Date Placeholder 2"/>
          <p:cNvSpPr>
            <a:spLocks noGrp="1"/>
          </p:cNvSpPr>
          <p:nvPr>
            <p:ph type="dt" sz="half" idx="10"/>
          </p:nvPr>
        </p:nvSpPr>
        <p:spPr/>
        <p:txBody>
          <a:bodyPr/>
          <a:lstStyle/>
          <a:p>
            <a:fld id="{371C0CCF-0BDC-4D09-B8EA-4DC9548069D8}" type="datetimeFigureOut">
              <a:rPr lang="en-US" smtClean="0"/>
              <a:t>9/30/21</a:t>
            </a:fld>
            <a:endParaRPr lang="en-US"/>
          </a:p>
        </p:txBody>
      </p:sp>
      <p:sp>
        <p:nvSpPr>
          <p:cNvPr id="1048639" name="Footer Placeholder 3"/>
          <p:cNvSpPr>
            <a:spLocks noGrp="1"/>
          </p:cNvSpPr>
          <p:nvPr>
            <p:ph type="ftr" sz="quarter" idx="11"/>
          </p:nvPr>
        </p:nvSpPr>
        <p:spPr/>
        <p:txBody>
          <a:bodyPr/>
          <a:lstStyle/>
          <a:p>
            <a:endParaRPr lang="en-US"/>
          </a:p>
        </p:txBody>
      </p:sp>
      <p:sp>
        <p:nvSpPr>
          <p:cNvPr id="1048640" name="Slide Number Placeholder 4"/>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90" name="Date Placeholder 1"/>
          <p:cNvSpPr>
            <a:spLocks noGrp="1"/>
          </p:cNvSpPr>
          <p:nvPr>
            <p:ph type="dt" sz="half" idx="10"/>
          </p:nvPr>
        </p:nvSpPr>
        <p:spPr/>
        <p:txBody>
          <a:bodyPr/>
          <a:lstStyle/>
          <a:p>
            <a:fld id="{371C0CCF-0BDC-4D09-B8EA-4DC9548069D8}" type="datetimeFigureOut">
              <a:rPr lang="en-US" smtClean="0"/>
              <a:t>9/30/21</a:t>
            </a:fld>
            <a:endParaRPr lang="en-US"/>
          </a:p>
        </p:txBody>
      </p:sp>
      <p:sp>
        <p:nvSpPr>
          <p:cNvPr id="1048591" name="Footer Placeholder 2"/>
          <p:cNvSpPr>
            <a:spLocks noGrp="1"/>
          </p:cNvSpPr>
          <p:nvPr>
            <p:ph type="ftr" sz="quarter" idx="11"/>
          </p:nvPr>
        </p:nvSpPr>
        <p:spPr/>
        <p:txBody>
          <a:bodyPr/>
          <a:lstStyle/>
          <a:p>
            <a:endParaRPr lang="en-US"/>
          </a:p>
        </p:txBody>
      </p:sp>
      <p:sp>
        <p:nvSpPr>
          <p:cNvPr id="1048592" name="Slide Number Placeholder 3"/>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13"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1048714"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15"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716" name="Date Placeholder 4"/>
          <p:cNvSpPr>
            <a:spLocks noGrp="1"/>
          </p:cNvSpPr>
          <p:nvPr>
            <p:ph type="dt" sz="half" idx="10"/>
          </p:nvPr>
        </p:nvSpPr>
        <p:spPr/>
        <p:txBody>
          <a:bodyPr/>
          <a:lstStyle/>
          <a:p>
            <a:fld id="{371C0CCF-0BDC-4D09-B8EA-4DC9548069D8}" type="datetimeFigureOut">
              <a:rPr lang="en-US" smtClean="0"/>
              <a:t>9/30/21</a:t>
            </a:fld>
            <a:endParaRPr lang="en-US"/>
          </a:p>
        </p:txBody>
      </p:sp>
      <p:sp>
        <p:nvSpPr>
          <p:cNvPr id="1048717" name="Footer Placeholder 5"/>
          <p:cNvSpPr>
            <a:spLocks noGrp="1"/>
          </p:cNvSpPr>
          <p:nvPr>
            <p:ph type="ftr" sz="quarter" idx="11"/>
          </p:nvPr>
        </p:nvSpPr>
        <p:spPr/>
        <p:txBody>
          <a:bodyPr/>
          <a:lstStyle/>
          <a:p>
            <a:endParaRPr lang="en-US"/>
          </a:p>
        </p:txBody>
      </p:sp>
      <p:sp>
        <p:nvSpPr>
          <p:cNvPr id="1048718" name="Slide Number Placeholder 6"/>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1"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1048652"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48653"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54" name="Date Placeholder 4"/>
          <p:cNvSpPr>
            <a:spLocks noGrp="1"/>
          </p:cNvSpPr>
          <p:nvPr>
            <p:ph type="dt" sz="half" idx="10"/>
          </p:nvPr>
        </p:nvSpPr>
        <p:spPr/>
        <p:txBody>
          <a:bodyPr/>
          <a:lstStyle/>
          <a:p>
            <a:fld id="{371C0CCF-0BDC-4D09-B8EA-4DC9548069D8}" type="datetimeFigureOut">
              <a:rPr lang="en-US" smtClean="0"/>
              <a:t>9/30/21</a:t>
            </a:fld>
            <a:endParaRPr lang="en-US"/>
          </a:p>
        </p:txBody>
      </p:sp>
      <p:sp>
        <p:nvSpPr>
          <p:cNvPr id="1048655" name="Footer Placeholder 5"/>
          <p:cNvSpPr>
            <a:spLocks noGrp="1"/>
          </p:cNvSpPr>
          <p:nvPr>
            <p:ph type="ftr" sz="quarter" idx="11"/>
          </p:nvPr>
        </p:nvSpPr>
        <p:spPr/>
        <p:txBody>
          <a:bodyPr/>
          <a:lstStyle/>
          <a:p>
            <a:endParaRPr lang="en-US"/>
          </a:p>
        </p:txBody>
      </p:sp>
      <p:sp>
        <p:nvSpPr>
          <p:cNvPr id="1048656" name="Slide Number Placeholder 6"/>
          <p:cNvSpPr>
            <a:spLocks noGrp="1"/>
          </p:cNvSpPr>
          <p:nvPr>
            <p:ph type="sldNum" sz="quarter" idx="12"/>
          </p:nvPr>
        </p:nvSpPr>
        <p:spPr/>
        <p:txBody>
          <a:bodyPr/>
          <a:lstStyle/>
          <a:p>
            <a:fld id="{55F6C765-AC2D-495C-AEEB-A6BD1F50E5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97152" name="Picture 7" descr="C3-HD-TOP.png"/>
          <p:cNvPicPr>
            <a:picLocks noChangeAspect="1"/>
          </p:cNvPicPr>
          <p:nvPr/>
        </p:nvPicPr>
        <p:blipFill>
          <a:blip r:embed="rId19"/>
          <a:stretch>
            <a:fillRect/>
          </a:stretch>
        </p:blipFill>
        <p:spPr>
          <a:xfrm>
            <a:off x="0" y="0"/>
            <a:ext cx="9144000" cy="1081088"/>
          </a:xfrm>
          <a:prstGeom prst="rect">
            <a:avLst/>
          </a:prstGeom>
        </p:spPr>
      </p:pic>
      <p:sp>
        <p:nvSpPr>
          <p:cNvPr id="1048576"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48577"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78"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71C0CCF-0BDC-4D09-B8EA-4DC9548069D8}" type="datetimeFigureOut">
              <a:rPr lang="en-US" smtClean="0"/>
              <a:t>9/30/21</a:t>
            </a:fld>
            <a:endParaRPr lang="en-US"/>
          </a:p>
        </p:txBody>
      </p:sp>
      <p:sp>
        <p:nvSpPr>
          <p:cNvPr id="1048579"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5F6C765-AC2D-495C-AEEB-A6BD1F50E5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5" name="Picture 2" descr="cccccccf"/>
          <p:cNvPicPr>
            <a:picLocks noChangeAspect="1" noChangeArrowheads="1"/>
          </p:cNvPicPr>
          <p:nvPr/>
        </p:nvPicPr>
        <p:blipFill>
          <a:blip r:embed="rId2"/>
          <a:srcRect/>
          <a:stretch>
            <a:fillRect/>
          </a:stretch>
        </p:blipFill>
        <p:spPr bwMode="auto">
          <a:xfrm>
            <a:off x="0" y="2856545"/>
            <a:ext cx="9144000" cy="1371600"/>
          </a:xfrm>
          <a:prstGeom prst="rect">
            <a:avLst/>
          </a:prstGeom>
          <a:noFill/>
          <a:ln>
            <a:noFill/>
          </a:ln>
        </p:spPr>
      </p:pic>
      <p:sp>
        <p:nvSpPr>
          <p:cNvPr id="1048605" name="Subtitle 2"/>
          <p:cNvSpPr>
            <a:spLocks noGrp="1"/>
          </p:cNvSpPr>
          <p:nvPr>
            <p:ph type="subTitle" idx="1"/>
          </p:nvPr>
        </p:nvSpPr>
        <p:spPr>
          <a:xfrm>
            <a:off x="990600" y="1451297"/>
            <a:ext cx="6858000" cy="2325055"/>
          </a:xfrm>
        </p:spPr>
        <p:txBody>
          <a:bodyPr>
            <a:noAutofit/>
          </a:bodyPr>
          <a:lstStyle/>
          <a:p>
            <a:pPr algn="ctr"/>
            <a:r>
              <a:rPr lang="en-US" sz="3600" dirty="0"/>
              <a:t>Evaluating the acceptability of self-collected vaginal swabs among young women attending CHIEDZA in Zimbabwe (TASAY)</a:t>
            </a:r>
          </a:p>
        </p:txBody>
      </p:sp>
      <p:sp>
        <p:nvSpPr>
          <p:cNvPr id="1048606" name="TextBox 3"/>
          <p:cNvSpPr txBox="1"/>
          <p:nvPr/>
        </p:nvSpPr>
        <p:spPr>
          <a:xfrm>
            <a:off x="762000" y="3929375"/>
            <a:ext cx="7620000" cy="1908215"/>
          </a:xfrm>
          <a:prstGeom prst="rect">
            <a:avLst/>
          </a:prstGeom>
          <a:noFill/>
        </p:spPr>
        <p:txBody>
          <a:bodyPr wrap="square" rtlCol="0">
            <a:spAutoFit/>
          </a:bodyPr>
          <a:lstStyle/>
          <a:p>
            <a:pPr algn="ctr"/>
            <a:r>
              <a:rPr lang="en-US" b="1" dirty="0">
                <a:solidFill>
                  <a:srgbClr val="FF0000"/>
                </a:solidFill>
              </a:rPr>
              <a:t>by</a:t>
            </a:r>
          </a:p>
          <a:p>
            <a:pPr algn="ctr"/>
            <a:r>
              <a:rPr lang="en-US" b="1" dirty="0" err="1">
                <a:solidFill>
                  <a:srgbClr val="FF0000"/>
                </a:solidFill>
              </a:rPr>
              <a:t>Chido</a:t>
            </a:r>
            <a:r>
              <a:rPr lang="en-US" b="1" dirty="0">
                <a:solidFill>
                  <a:srgbClr val="FF0000"/>
                </a:solidFill>
              </a:rPr>
              <a:t> Catherine </a:t>
            </a:r>
            <a:r>
              <a:rPr lang="en-US" b="1" dirty="0" err="1">
                <a:solidFill>
                  <a:srgbClr val="FF0000"/>
                </a:solidFill>
              </a:rPr>
              <a:t>Mangena</a:t>
            </a:r>
            <a:endParaRPr lang="en-US" b="1" dirty="0">
              <a:solidFill>
                <a:srgbClr val="FF0000"/>
              </a:solidFill>
            </a:endParaRPr>
          </a:p>
          <a:p>
            <a:pPr algn="ctr"/>
            <a:r>
              <a:rPr lang="en-US" b="1" dirty="0" err="1">
                <a:solidFill>
                  <a:srgbClr val="FF0000"/>
                </a:solidFill>
              </a:rPr>
              <a:t>Tatenda</a:t>
            </a:r>
            <a:r>
              <a:rPr lang="en-US" b="1" dirty="0">
                <a:solidFill>
                  <a:srgbClr val="FF0000"/>
                </a:solidFill>
              </a:rPr>
              <a:t> Lincoln </a:t>
            </a:r>
            <a:r>
              <a:rPr lang="en-US" b="1" dirty="0" err="1">
                <a:solidFill>
                  <a:srgbClr val="FF0000"/>
                </a:solidFill>
              </a:rPr>
              <a:t>Bipiti</a:t>
            </a:r>
            <a:endParaRPr lang="en-US" b="1" dirty="0">
              <a:solidFill>
                <a:srgbClr val="FF0000"/>
              </a:solidFill>
            </a:endParaRPr>
          </a:p>
          <a:p>
            <a:pPr algn="ctr"/>
            <a:r>
              <a:rPr lang="en-US" b="1" dirty="0">
                <a:solidFill>
                  <a:srgbClr val="FF0000"/>
                </a:solidFill>
              </a:rPr>
              <a:t>Mitchell </a:t>
            </a:r>
            <a:r>
              <a:rPr lang="en-US" b="1" dirty="0" err="1">
                <a:solidFill>
                  <a:srgbClr val="FF0000"/>
                </a:solidFill>
              </a:rPr>
              <a:t>Mavhura</a:t>
            </a:r>
            <a:endParaRPr lang="en-US" b="1" dirty="0">
              <a:solidFill>
                <a:srgbClr val="FF0000"/>
              </a:solidFill>
            </a:endParaRPr>
          </a:p>
          <a:p>
            <a:pPr algn="ctr"/>
            <a:endParaRPr lang="en-US" b="1" dirty="0">
              <a:solidFill>
                <a:srgbClr val="FF0000"/>
              </a:solidFill>
            </a:endParaRPr>
          </a:p>
          <a:p>
            <a:pPr algn="ctr"/>
            <a:r>
              <a:rPr lang="en-US" sz="1400" b="1" dirty="0"/>
              <a:t>Supervised By: Dr Suzanna Francis and Dr Chido Dziva Chikwari</a:t>
            </a:r>
          </a:p>
          <a:p>
            <a:pPr algn="ctr"/>
            <a:r>
              <a:rPr lang="en-US" sz="1400" b="1" dirty="0"/>
              <a:t>Analysis support from: Lovemore </a:t>
            </a:r>
            <a:r>
              <a:rPr lang="en-US" sz="1400" b="1" dirty="0" err="1"/>
              <a:t>Sigwadhi</a:t>
            </a:r>
            <a:endParaRPr lang="en-ZA" sz="1400" b="1" dirty="0"/>
          </a:p>
        </p:txBody>
      </p:sp>
    </p:spTree>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9" name="Chart 4"/>
          <p:cNvGraphicFramePr>
            <a:graphicFrameLocks/>
          </p:cNvGraphicFramePr>
          <p:nvPr>
            <p:extLst>
              <p:ext uri="{D42A27DB-BD31-4B8C-83A1-F6EECF244321}">
                <p14:modId xmlns:p14="http://schemas.microsoft.com/office/powerpoint/2010/main" val="1125789516"/>
              </p:ext>
            </p:extLst>
          </p:nvPr>
        </p:nvGraphicFramePr>
        <p:xfrm>
          <a:off x="1676400" y="20574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048626" name="Title 1"/>
          <p:cNvSpPr txBox="1"/>
          <p:nvPr/>
        </p:nvSpPr>
        <p:spPr>
          <a:xfrm>
            <a:off x="2514600" y="152400"/>
            <a:ext cx="6346767" cy="1281546"/>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5400" dirty="0" err="1"/>
              <a:t>ACCEPTaBILITY</a:t>
            </a:r>
            <a:endParaRPr lang="en-ZA" sz="5400" dirty="0"/>
          </a:p>
        </p:txBody>
      </p:sp>
      <p:sp>
        <p:nvSpPr>
          <p:cNvPr id="4" name="TextBox 3">
            <a:extLst>
              <a:ext uri="{FF2B5EF4-FFF2-40B4-BE49-F238E27FC236}">
                <a16:creationId xmlns:a16="http://schemas.microsoft.com/office/drawing/2014/main" id="{12A168CC-AA83-AD44-A9DB-A96375185EE4}"/>
              </a:ext>
            </a:extLst>
          </p:cNvPr>
          <p:cNvSpPr txBox="1"/>
          <p:nvPr/>
        </p:nvSpPr>
        <p:spPr>
          <a:xfrm>
            <a:off x="2209800" y="1752600"/>
            <a:ext cx="1295400" cy="369332"/>
          </a:xfrm>
          <a:prstGeom prst="rect">
            <a:avLst/>
          </a:prstGeom>
          <a:noFill/>
        </p:spPr>
        <p:txBody>
          <a:bodyPr wrap="square" rtlCol="0">
            <a:spAutoFit/>
          </a:bodyPr>
          <a:lstStyle/>
          <a:p>
            <a:r>
              <a:rPr lang="en-US" dirty="0"/>
              <a:t>P=0.01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Rounded Rectangular Callout 1"/>
          <p:cNvSpPr/>
          <p:nvPr/>
        </p:nvSpPr>
        <p:spPr>
          <a:xfrm>
            <a:off x="685800" y="3167450"/>
            <a:ext cx="3581400" cy="17526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way the instructions are explained, gave me a clear picture of what I had to do in each stage of sampling” (</a:t>
            </a:r>
            <a:r>
              <a:rPr lang="en-US" dirty="0"/>
              <a:t>16-19yrs</a:t>
            </a:r>
            <a:r>
              <a:rPr lang="en-GB" dirty="0"/>
              <a:t>;</a:t>
            </a:r>
            <a:r>
              <a:rPr lang="en-US" dirty="0"/>
              <a:t> </a:t>
            </a:r>
            <a:r>
              <a:rPr lang="en-US" dirty="0" err="1"/>
              <a:t>Budiriro</a:t>
            </a:r>
            <a:r>
              <a:rPr lang="en-US" dirty="0"/>
              <a:t>)</a:t>
            </a:r>
            <a:r>
              <a:rPr lang="en-GB" dirty="0"/>
              <a:t> </a:t>
            </a:r>
            <a:endParaRPr lang="en-US" dirty="0"/>
          </a:p>
        </p:txBody>
      </p:sp>
      <p:sp>
        <p:nvSpPr>
          <p:cNvPr id="1048628" name="Oval Callout 2"/>
          <p:cNvSpPr/>
          <p:nvPr/>
        </p:nvSpPr>
        <p:spPr>
          <a:xfrm>
            <a:off x="2895600" y="457200"/>
            <a:ext cx="6019800" cy="2438400"/>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“I found it interesting maybe because l had never done it before and the people here are very kind. They really explain to you properly so that you don’t feel anxious about the whole test. ”</a:t>
            </a:r>
          </a:p>
          <a:p>
            <a:pPr algn="ctr"/>
            <a:r>
              <a:rPr lang="en-GB" dirty="0"/>
              <a:t>(</a:t>
            </a:r>
            <a:r>
              <a:rPr lang="en-US" dirty="0"/>
              <a:t>16-19 </a:t>
            </a:r>
            <a:r>
              <a:rPr lang="en-US" dirty="0" err="1"/>
              <a:t>yrs</a:t>
            </a:r>
            <a:r>
              <a:rPr lang="en-GB" dirty="0"/>
              <a:t>; </a:t>
            </a:r>
            <a:r>
              <a:rPr lang="en-US" dirty="0"/>
              <a:t>Warren Park)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10" name="Content Placeholder 5"/>
          <p:cNvGraphicFramePr>
            <a:graphicFrameLocks noGrp="1"/>
          </p:cNvGraphicFramePr>
          <p:nvPr>
            <p:ph idx="1"/>
            <p:extLst>
              <p:ext uri="{D42A27DB-BD31-4B8C-83A1-F6EECF244321}">
                <p14:modId xmlns:p14="http://schemas.microsoft.com/office/powerpoint/2010/main" val="2091136412"/>
              </p:ext>
            </p:extLst>
          </p:nvPr>
        </p:nvGraphicFramePr>
        <p:xfrm>
          <a:off x="593725" y="1524000"/>
          <a:ext cx="7956550" cy="4740275"/>
        </p:xfrm>
        <a:graphic>
          <a:graphicData uri="http://schemas.openxmlformats.org/drawingml/2006/chart">
            <c:chart xmlns:c="http://schemas.openxmlformats.org/drawingml/2006/chart" xmlns:r="http://schemas.openxmlformats.org/officeDocument/2006/relationships" r:id="rId2"/>
          </a:graphicData>
        </a:graphic>
      </p:graphicFrame>
      <p:sp>
        <p:nvSpPr>
          <p:cNvPr id="1048630" name="Title 1"/>
          <p:cNvSpPr txBox="1"/>
          <p:nvPr/>
        </p:nvSpPr>
        <p:spPr>
          <a:xfrm>
            <a:off x="2514600" y="152400"/>
            <a:ext cx="6346767" cy="1281546"/>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5400" dirty="0" err="1"/>
              <a:t>ACCEPTaBILITY</a:t>
            </a:r>
            <a:endParaRPr lang="en-ZA" sz="5400" dirty="0"/>
          </a:p>
        </p:txBody>
      </p:sp>
      <p:cxnSp>
        <p:nvCxnSpPr>
          <p:cNvPr id="3" name="Straight Arrow Connector 2">
            <a:extLst>
              <a:ext uri="{FF2B5EF4-FFF2-40B4-BE49-F238E27FC236}">
                <a16:creationId xmlns:a16="http://schemas.microsoft.com/office/drawing/2014/main" id="{9D4B9A4D-1166-E74B-BE57-BE44BAE86D59}"/>
              </a:ext>
            </a:extLst>
          </p:cNvPr>
          <p:cNvCxnSpPr>
            <a:cxnSpLocks/>
          </p:cNvCxnSpPr>
          <p:nvPr/>
        </p:nvCxnSpPr>
        <p:spPr>
          <a:xfrm>
            <a:off x="5867400" y="2514600"/>
            <a:ext cx="381000" cy="53340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4A3810C7-9920-3A48-8880-BF2E7FD4CD89}"/>
              </a:ext>
            </a:extLst>
          </p:cNvPr>
          <p:cNvSpPr txBox="1"/>
          <p:nvPr/>
        </p:nvSpPr>
        <p:spPr>
          <a:xfrm>
            <a:off x="5334000" y="2159123"/>
            <a:ext cx="1295400" cy="369332"/>
          </a:xfrm>
          <a:prstGeom prst="rect">
            <a:avLst/>
          </a:prstGeom>
          <a:noFill/>
        </p:spPr>
        <p:txBody>
          <a:bodyPr wrap="square" rtlCol="0">
            <a:spAutoFit/>
          </a:bodyPr>
          <a:lstStyle/>
          <a:p>
            <a:r>
              <a:rPr lang="en-US" dirty="0"/>
              <a:t>P=0.05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Rounded Rectangular Callout 1"/>
          <p:cNvSpPr/>
          <p:nvPr/>
        </p:nvSpPr>
        <p:spPr>
          <a:xfrm>
            <a:off x="2057400" y="4191000"/>
            <a:ext cx="4300057" cy="17526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r>
              <a:rPr lang="en-US" dirty="0"/>
              <a:t>Privacy was okay since I was alone and there was no one to disturb me whilst sampling... since I was in the toilet</a:t>
            </a:r>
            <a:r>
              <a:rPr lang="en-GB" dirty="0"/>
              <a:t>” (</a:t>
            </a:r>
            <a:r>
              <a:rPr lang="en-US" dirty="0"/>
              <a:t>16-19yrs</a:t>
            </a:r>
            <a:r>
              <a:rPr lang="en-GB" dirty="0"/>
              <a:t>;</a:t>
            </a:r>
            <a:r>
              <a:rPr lang="en-US" dirty="0"/>
              <a:t> Hatcliffe)</a:t>
            </a:r>
            <a:r>
              <a:rPr lang="en-GB" dirty="0"/>
              <a:t> </a:t>
            </a:r>
            <a:endParaRPr lang="en-US" dirty="0"/>
          </a:p>
        </p:txBody>
      </p:sp>
      <p:sp>
        <p:nvSpPr>
          <p:cNvPr id="1048632" name="Rectangular Callout 3"/>
          <p:cNvSpPr/>
          <p:nvPr/>
        </p:nvSpPr>
        <p:spPr>
          <a:xfrm>
            <a:off x="4953000" y="1042086"/>
            <a:ext cx="3733800" cy="2691714"/>
          </a:xfrm>
          <a:prstGeom prst="wedgeRect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r>
              <a:rPr lang="en-GB" dirty="0" err="1"/>
              <a:t>Aaaaaah</a:t>
            </a:r>
            <a:r>
              <a:rPr lang="en-GB" dirty="0"/>
              <a:t> no there was no pain that l felt. </a:t>
            </a:r>
            <a:r>
              <a:rPr lang="en-GB" dirty="0" err="1"/>
              <a:t>Haaaaaa</a:t>
            </a:r>
            <a:r>
              <a:rPr lang="en-GB" dirty="0"/>
              <a:t> nothing at all. Because they explain to you not to insert the swab deeply so if you follow the instructions properly, you won’t feel any pain. ”</a:t>
            </a:r>
          </a:p>
          <a:p>
            <a:pPr algn="ctr"/>
            <a:r>
              <a:rPr lang="en-GB" dirty="0"/>
              <a:t>(</a:t>
            </a:r>
            <a:r>
              <a:rPr lang="en-US" dirty="0"/>
              <a:t>20-24yrs;</a:t>
            </a:r>
            <a:r>
              <a:rPr lang="en-GB" dirty="0"/>
              <a:t> </a:t>
            </a:r>
            <a:r>
              <a:rPr lang="en-US" dirty="0" err="1"/>
              <a:t>Budiriro</a:t>
            </a:r>
            <a:r>
              <a:rPr lang="en-GB" dirty="0"/>
              <a:t>) </a:t>
            </a:r>
            <a:endParaRPr lang="en-US" dirty="0"/>
          </a:p>
        </p:txBody>
      </p:sp>
      <p:sp>
        <p:nvSpPr>
          <p:cNvPr id="1048633" name="Oval Callout 4"/>
          <p:cNvSpPr/>
          <p:nvPr/>
        </p:nvSpPr>
        <p:spPr>
          <a:xfrm>
            <a:off x="254869" y="1143000"/>
            <a:ext cx="4284180" cy="1932046"/>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a:t>
            </a:r>
            <a:r>
              <a:rPr lang="en-US" dirty="0"/>
              <a:t>I felt confident, I was not frightened or afraid</a:t>
            </a:r>
            <a:r>
              <a:rPr lang="en-GB" dirty="0"/>
              <a:t> ”</a:t>
            </a:r>
          </a:p>
          <a:p>
            <a:pPr algn="ctr"/>
            <a:r>
              <a:rPr lang="en-GB" dirty="0"/>
              <a:t>(</a:t>
            </a:r>
            <a:r>
              <a:rPr lang="en-US" dirty="0"/>
              <a:t>16-19yrs</a:t>
            </a:r>
            <a:r>
              <a:rPr lang="en-GB" dirty="0"/>
              <a:t>; </a:t>
            </a:r>
            <a:r>
              <a:rPr lang="en-US" dirty="0" err="1"/>
              <a:t>Budiriro</a:t>
            </a:r>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Rounded Rectangular Callout 5"/>
          <p:cNvSpPr/>
          <p:nvPr/>
        </p:nvSpPr>
        <p:spPr>
          <a:xfrm>
            <a:off x="5562600" y="3733800"/>
            <a:ext cx="2917670" cy="222459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“Well, I was a bit afraid. Afraid of the fact that l might do it wrongly” (</a:t>
            </a:r>
            <a:r>
              <a:rPr lang="en-US" dirty="0"/>
              <a:t>20-24yrs</a:t>
            </a:r>
            <a:r>
              <a:rPr lang="en-GB" dirty="0"/>
              <a:t>; </a:t>
            </a:r>
            <a:r>
              <a:rPr lang="en-US" dirty="0" err="1"/>
              <a:t>Budiriro</a:t>
            </a:r>
            <a:r>
              <a:rPr lang="en-US" dirty="0"/>
              <a:t>)</a:t>
            </a:r>
            <a:r>
              <a:rPr lang="en-GB" dirty="0"/>
              <a:t> </a:t>
            </a:r>
            <a:endParaRPr lang="en-US" dirty="0"/>
          </a:p>
        </p:txBody>
      </p:sp>
      <p:sp>
        <p:nvSpPr>
          <p:cNvPr id="1048635" name="Oval Callout 2"/>
          <p:cNvSpPr/>
          <p:nvPr/>
        </p:nvSpPr>
        <p:spPr>
          <a:xfrm>
            <a:off x="228600" y="1219200"/>
            <a:ext cx="5725787" cy="2979188"/>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“You know when you visit the toilet there are some people without manners. Some people don’t even knock or care to check if someone else is using the toilet. They can just barge in while you are doing your stuff.”</a:t>
            </a:r>
            <a:endParaRPr lang="zh-CN" altLang="en-US" dirty="0"/>
          </a:p>
          <a:p>
            <a:pPr algn="ctr"/>
            <a:r>
              <a:rPr lang="en-GB" dirty="0"/>
              <a:t>(</a:t>
            </a:r>
            <a:r>
              <a:rPr lang="en-US" dirty="0"/>
              <a:t>20-24yrs</a:t>
            </a:r>
            <a:r>
              <a:rPr lang="en-GB" dirty="0"/>
              <a:t>; </a:t>
            </a:r>
            <a:r>
              <a:rPr lang="en-US" dirty="0" err="1"/>
              <a:t>Budiriro</a:t>
            </a:r>
            <a:r>
              <a:rPr lang="en-US" dirty="0"/>
              <a:t>)</a:t>
            </a:r>
          </a:p>
        </p:txBody>
      </p:sp>
    </p:spTree>
    <p:extLst>
      <p:ext uri="{BB962C8B-B14F-4D97-AF65-F5344CB8AC3E}">
        <p14:creationId xmlns:p14="http://schemas.microsoft.com/office/powerpoint/2010/main" val="218881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a:xfrm>
            <a:off x="2203508" y="912379"/>
            <a:ext cx="6346767" cy="1281546"/>
          </a:xfrm>
        </p:spPr>
        <p:txBody>
          <a:bodyPr>
            <a:normAutofit fontScale="90000"/>
          </a:bodyPr>
          <a:lstStyle/>
          <a:p>
            <a:r>
              <a:rPr lang="en-US" sz="5400" dirty="0"/>
              <a:t>Did you prefer Urine or swabs? (N=92)</a:t>
            </a:r>
            <a:endParaRPr lang="en-ZA" sz="5400" dirty="0"/>
          </a:p>
        </p:txBody>
      </p:sp>
      <p:graphicFrame>
        <p:nvGraphicFramePr>
          <p:cNvPr id="4194311" name="Content Placeholder 5"/>
          <p:cNvGraphicFramePr>
            <a:graphicFrameLocks noGrp="1"/>
          </p:cNvGraphicFramePr>
          <p:nvPr>
            <p:ph idx="1"/>
            <p:extLst>
              <p:ext uri="{D42A27DB-BD31-4B8C-83A1-F6EECF244321}">
                <p14:modId xmlns:p14="http://schemas.microsoft.com/office/powerpoint/2010/main" val="199334"/>
              </p:ext>
            </p:extLst>
          </p:nvPr>
        </p:nvGraphicFramePr>
        <p:xfrm>
          <a:off x="593725" y="2193925"/>
          <a:ext cx="7956550" cy="40703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r>
              <a:rPr lang="en-US" dirty="0"/>
              <a:t>Why did you like swabs? (N=56)</a:t>
            </a:r>
          </a:p>
        </p:txBody>
      </p:sp>
      <p:graphicFrame>
        <p:nvGraphicFramePr>
          <p:cNvPr id="4194305" name="Content Placeholder 3"/>
          <p:cNvGraphicFramePr>
            <a:graphicFrameLocks noGrp="1"/>
          </p:cNvGraphicFramePr>
          <p:nvPr>
            <p:ph idx="1"/>
            <p:extLst>
              <p:ext uri="{D42A27DB-BD31-4B8C-83A1-F6EECF244321}">
                <p14:modId xmlns:p14="http://schemas.microsoft.com/office/powerpoint/2010/main" val="2409094846"/>
              </p:ext>
            </p:extLst>
          </p:nvPr>
        </p:nvGraphicFramePr>
        <p:xfrm>
          <a:off x="593725" y="2193925"/>
          <a:ext cx="7956550" cy="40703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dirty="0"/>
              <a:t>Why did you like Urine testing better? (N=36)</a:t>
            </a:r>
          </a:p>
        </p:txBody>
      </p:sp>
      <p:graphicFrame>
        <p:nvGraphicFramePr>
          <p:cNvPr id="4194304" name="Content Placeholder 3"/>
          <p:cNvGraphicFramePr>
            <a:graphicFrameLocks noGrp="1"/>
          </p:cNvGraphicFramePr>
          <p:nvPr>
            <p:ph idx="1"/>
            <p:extLst>
              <p:ext uri="{D42A27DB-BD31-4B8C-83A1-F6EECF244321}">
                <p14:modId xmlns:p14="http://schemas.microsoft.com/office/powerpoint/2010/main" val="1094945716"/>
              </p:ext>
            </p:extLst>
          </p:nvPr>
        </p:nvGraphicFramePr>
        <p:xfrm>
          <a:off x="593725" y="2193925"/>
          <a:ext cx="7956550" cy="40703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Rounded Rectangular Callout 1"/>
          <p:cNvSpPr/>
          <p:nvPr/>
        </p:nvSpPr>
        <p:spPr>
          <a:xfrm>
            <a:off x="2362200" y="1676400"/>
            <a:ext cx="4419600" cy="3048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a:t>
            </a:r>
            <a:r>
              <a:rPr lang="en-US" sz="2400" dirty="0"/>
              <a:t>I would choose the vaginal swab I get the results the same day</a:t>
            </a:r>
            <a:r>
              <a:rPr lang="en-GB" sz="2400" dirty="0"/>
              <a:t>. </a:t>
            </a:r>
            <a:r>
              <a:rPr lang="en-US" sz="2400" dirty="0"/>
              <a:t>l have no need to wait for the results and come and collect them</a:t>
            </a:r>
            <a:r>
              <a:rPr lang="en-GB" sz="2400" dirty="0"/>
              <a:t>” (</a:t>
            </a:r>
            <a:r>
              <a:rPr lang="en-US" sz="2400" dirty="0"/>
              <a:t>20 -24yrs</a:t>
            </a:r>
            <a:r>
              <a:rPr lang="en-GB" sz="2400" dirty="0"/>
              <a:t>;</a:t>
            </a:r>
            <a:r>
              <a:rPr lang="en-US" sz="2400" dirty="0"/>
              <a:t> Tafara)</a:t>
            </a:r>
            <a:r>
              <a:rPr lang="en-GB" sz="2400" dirty="0"/>
              <a:t> </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dirty="0"/>
              <a:t>Barriers &amp; Facilitators</a:t>
            </a:r>
          </a:p>
        </p:txBody>
      </p:sp>
      <p:sp>
        <p:nvSpPr>
          <p:cNvPr id="1048587" name="Content Placeholder 2"/>
          <p:cNvSpPr>
            <a:spLocks noGrp="1"/>
          </p:cNvSpPr>
          <p:nvPr>
            <p:ph idx="1"/>
          </p:nvPr>
        </p:nvSpPr>
        <p:spPr/>
        <p:txBody>
          <a:bodyPr/>
          <a:lstStyle/>
          <a:p>
            <a:pPr marL="0" indent="0">
              <a:buNone/>
            </a:pPr>
            <a:r>
              <a:rPr lang="en-US" dirty="0"/>
              <a:t>Facilitators</a:t>
            </a:r>
          </a:p>
          <a:p>
            <a:r>
              <a:rPr lang="en-US" dirty="0"/>
              <a:t>Instructions were provided</a:t>
            </a:r>
          </a:p>
          <a:p>
            <a:r>
              <a:rPr lang="en-US" dirty="0"/>
              <a:t>Trust in CHIEDZA; positive attitudes by providers</a:t>
            </a:r>
          </a:p>
          <a:p>
            <a:r>
              <a:rPr lang="en-US" dirty="0"/>
              <a:t>A private place to collect the sample</a:t>
            </a:r>
          </a:p>
          <a:p>
            <a:pPr marL="0" indent="0">
              <a:buNone/>
            </a:pPr>
            <a:r>
              <a:rPr lang="en-US" dirty="0"/>
              <a:t>Barriers</a:t>
            </a:r>
          </a:p>
          <a:p>
            <a:r>
              <a:rPr lang="en-US" dirty="0"/>
              <a:t>Some toilet doors did not lock</a:t>
            </a:r>
          </a:p>
          <a:p>
            <a:r>
              <a:rPr lang="en-US" dirty="0"/>
              <a:t>Lack of knowledge of different STIs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Content Placeholder 2"/>
          <p:cNvSpPr>
            <a:spLocks noGrp="1"/>
          </p:cNvSpPr>
          <p:nvPr>
            <p:ph idx="1"/>
          </p:nvPr>
        </p:nvSpPr>
        <p:spPr>
          <a:xfrm>
            <a:off x="594995" y="2193925"/>
            <a:ext cx="7955280" cy="4069080"/>
          </a:xfrm>
        </p:spPr>
        <p:txBody>
          <a:bodyPr>
            <a:normAutofit/>
          </a:bodyPr>
          <a:lstStyle/>
          <a:p>
            <a:r>
              <a:rPr lang="en-US" dirty="0"/>
              <a:t>Trichomoniasis is a sexually transmitted infection (STI) cause by </a:t>
            </a:r>
            <a:r>
              <a:rPr lang="en-US" i="1" dirty="0"/>
              <a:t>Trichomonas vaginalis, </a:t>
            </a:r>
            <a:r>
              <a:rPr lang="en-US" dirty="0"/>
              <a:t>and it affects both men and women</a:t>
            </a:r>
          </a:p>
          <a:p>
            <a:r>
              <a:rPr lang="en-US" dirty="0"/>
              <a:t>It increases the risk of poor reproductive outcomes, including risk of acquiring other STIs and HIV </a:t>
            </a:r>
          </a:p>
          <a:p>
            <a:r>
              <a:rPr lang="en-US" dirty="0"/>
              <a:t>Self-collected vaginal swabs are important for rapid diagnostic testing for trichomoniasis</a:t>
            </a:r>
          </a:p>
          <a:p>
            <a:r>
              <a:rPr lang="en-US" dirty="0"/>
              <a:t>To date, there is no known evaluation conducted on the acceptability of self-collected swabs among young women in Zimbabwe</a:t>
            </a:r>
          </a:p>
          <a:p>
            <a:endParaRPr lang="en-US" dirty="0"/>
          </a:p>
        </p:txBody>
      </p:sp>
      <p:sp>
        <p:nvSpPr>
          <p:cNvPr id="1048608" name="Title 1"/>
          <p:cNvSpPr>
            <a:spLocks noGrp="1"/>
          </p:cNvSpPr>
          <p:nvPr>
            <p:ph type="title"/>
          </p:nvPr>
        </p:nvSpPr>
        <p:spPr>
          <a:xfrm>
            <a:off x="2203508" y="912379"/>
            <a:ext cx="6346767" cy="1281546"/>
          </a:xfrm>
        </p:spPr>
        <p:txBody>
          <a:bodyPr>
            <a:normAutofit/>
          </a:bodyPr>
          <a:lstStyle/>
          <a:p>
            <a:r>
              <a:rPr lang="en-ZA" sz="5400" dirty="0"/>
              <a:t>Background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Oval Callout 2"/>
          <p:cNvSpPr/>
          <p:nvPr/>
        </p:nvSpPr>
        <p:spPr>
          <a:xfrm>
            <a:off x="1562100" y="2286000"/>
            <a:ext cx="6019800" cy="3276600"/>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a:t>
            </a:r>
            <a:r>
              <a:rPr lang="en-US" dirty="0"/>
              <a:t>Yea</a:t>
            </a:r>
            <a:r>
              <a:rPr lang="en-GB" dirty="0"/>
              <a:t>h</a:t>
            </a:r>
            <a:r>
              <a:rPr lang="en-US" dirty="0"/>
              <a:t> I prefer urine test because it produce accurate results. I used both the swab and urine and they produced different results so I can confidently say urine test is more accurate than the swab because I had symptoms of STIs before but the swab tested negative</a:t>
            </a:r>
            <a:r>
              <a:rPr lang="en-GB" dirty="0"/>
              <a:t>.”</a:t>
            </a:r>
          </a:p>
          <a:p>
            <a:pPr algn="ctr"/>
            <a:r>
              <a:rPr lang="en-GB" dirty="0"/>
              <a:t>(</a:t>
            </a:r>
            <a:r>
              <a:rPr lang="en-US" dirty="0"/>
              <a:t>20-24yrs; </a:t>
            </a:r>
            <a:r>
              <a:rPr lang="en-US" dirty="0" err="1"/>
              <a:t>Tafara</a:t>
            </a:r>
            <a:r>
              <a:rPr lang="en-GB" dirty="0"/>
              <a:t>)</a:t>
            </a:r>
            <a:endParaRPr lang="en-US" dirty="0"/>
          </a:p>
        </p:txBody>
      </p:sp>
      <p:sp>
        <p:nvSpPr>
          <p:cNvPr id="2" name="Title 1">
            <a:extLst>
              <a:ext uri="{FF2B5EF4-FFF2-40B4-BE49-F238E27FC236}">
                <a16:creationId xmlns:a16="http://schemas.microsoft.com/office/drawing/2014/main" id="{5DC422C3-7E2B-2C41-85B5-A5A34C95CEAE}"/>
              </a:ext>
            </a:extLst>
          </p:cNvPr>
          <p:cNvSpPr>
            <a:spLocks noGrp="1"/>
          </p:cNvSpPr>
          <p:nvPr>
            <p:ph type="title"/>
          </p:nvPr>
        </p:nvSpPr>
        <p:spPr/>
        <p:txBody>
          <a:bodyPr/>
          <a:lstStyle/>
          <a:p>
            <a:r>
              <a:rPr lang="en-US" dirty="0"/>
              <a:t>Barriers: Lack of Knowledge </a:t>
            </a:r>
          </a:p>
        </p:txBody>
      </p:sp>
    </p:spTree>
    <p:extLst>
      <p:ext uri="{BB962C8B-B14F-4D97-AF65-F5344CB8AC3E}">
        <p14:creationId xmlns:p14="http://schemas.microsoft.com/office/powerpoint/2010/main" val="1144516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p:txBody>
          <a:bodyPr>
            <a:normAutofit/>
          </a:bodyPr>
          <a:lstStyle/>
          <a:p>
            <a:r>
              <a:rPr lang="en-US" sz="5400" dirty="0"/>
              <a:t>DISCUSSION</a:t>
            </a:r>
            <a:endParaRPr lang="en-ZA" sz="5400" dirty="0"/>
          </a:p>
        </p:txBody>
      </p:sp>
      <p:sp>
        <p:nvSpPr>
          <p:cNvPr id="1048589" name="Content Placeholder 3"/>
          <p:cNvSpPr>
            <a:spLocks noGrp="1"/>
          </p:cNvSpPr>
          <p:nvPr>
            <p:ph idx="1"/>
          </p:nvPr>
        </p:nvSpPr>
        <p:spPr/>
        <p:txBody>
          <a:bodyPr/>
          <a:lstStyle/>
          <a:p>
            <a:r>
              <a:rPr lang="en-US" dirty="0"/>
              <a:t>Vaginal swabs were highly acceptable in this population</a:t>
            </a:r>
          </a:p>
          <a:p>
            <a:r>
              <a:rPr lang="en-US" dirty="0"/>
              <a:t>More women preferred the self-collected swab compared to urine</a:t>
            </a:r>
            <a:r>
              <a:rPr lang="en-US" strike="sngStrike" dirty="0"/>
              <a:t>.</a:t>
            </a:r>
          </a:p>
          <a:p>
            <a:r>
              <a:rPr lang="en-US" dirty="0"/>
              <a:t>There was no differences in acceptability between age groups</a:t>
            </a:r>
            <a:endParaRPr lang="en-US" strike="sngStrike" dirty="0"/>
          </a:p>
          <a:p>
            <a:r>
              <a:rPr lang="en-US" dirty="0"/>
              <a:t>Participants valued the instructions that they were given and a private location to obtain the sample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normAutofit fontScale="90000"/>
          </a:bodyPr>
          <a:lstStyle/>
          <a:p>
            <a:r>
              <a:rPr lang="en-US" sz="5400" dirty="0"/>
              <a:t>LIMITATIONS</a:t>
            </a:r>
            <a:br>
              <a:rPr lang="en-US" dirty="0"/>
            </a:br>
            <a:endParaRPr lang="en-US" dirty="0"/>
          </a:p>
        </p:txBody>
      </p:sp>
      <p:sp>
        <p:nvSpPr>
          <p:cNvPr id="1048597" name="Content Placeholder 2"/>
          <p:cNvSpPr>
            <a:spLocks noGrp="1"/>
          </p:cNvSpPr>
          <p:nvPr>
            <p:ph idx="1"/>
          </p:nvPr>
        </p:nvSpPr>
        <p:spPr/>
        <p:txBody>
          <a:bodyPr/>
          <a:lstStyle/>
          <a:p>
            <a:pPr marL="379476" indent="-342900"/>
            <a:r>
              <a:rPr lang="en-US" dirty="0"/>
              <a:t>Purposive sampling for qualitative interviews – selection bias, may not be generalizable </a:t>
            </a:r>
          </a:p>
          <a:p>
            <a:pPr marL="379476" indent="-342900"/>
            <a:r>
              <a:rPr lang="en-US" dirty="0"/>
              <a:t>Sensitive questions and asked at CHIEDZA after testing – could be some social desirability bias</a:t>
            </a:r>
          </a:p>
          <a:p>
            <a:pPr marL="379476" indent="-342900"/>
            <a:r>
              <a:rPr lang="en-US" dirty="0"/>
              <a:t>We only asked the acceptability questions about self-collected swabs and not the urine – could have compared the acceptability directly</a:t>
            </a:r>
          </a:p>
          <a:p>
            <a:pPr marL="379476" indent="-342900"/>
            <a:r>
              <a:rPr lang="en-US" dirty="0"/>
              <a:t>Could not unlink the experience of having a vaginal swab from having a rapid diagnostic test</a:t>
            </a:r>
          </a:p>
          <a:p>
            <a:pPr marL="379476" indent="-342900"/>
            <a:r>
              <a:rPr lang="en-US" dirty="0"/>
              <a:t>Not all participants provided urine samples, smaller sample size to compare urine and vaginal swabs </a:t>
            </a:r>
          </a:p>
          <a:p>
            <a:pPr marL="379476" indent="-342900"/>
            <a:endParaRPr lang="en-US" dirty="0"/>
          </a:p>
        </p:txBody>
      </p:sp>
      <p:pic>
        <p:nvPicPr>
          <p:cNvPr id="2097153" name="Picture 5"/>
          <p:cNvPicPr>
            <a:picLocks noChangeAspect="1"/>
          </p:cNvPicPr>
          <p:nvPr/>
        </p:nvPicPr>
        <p:blipFill>
          <a:blip r:embed="rId2"/>
          <a:stretch>
            <a:fillRect/>
          </a:stretch>
        </p:blipFill>
        <p:spPr>
          <a:xfrm>
            <a:off x="762000" y="6096000"/>
            <a:ext cx="1952898" cy="485843"/>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BE42-07E2-3B42-81AD-EAFEA1B07F58}"/>
              </a:ext>
            </a:extLst>
          </p:cNvPr>
          <p:cNvSpPr>
            <a:spLocks noGrp="1"/>
          </p:cNvSpPr>
          <p:nvPr>
            <p:ph type="title"/>
          </p:nvPr>
        </p:nvSpPr>
        <p:spPr>
          <a:xfrm>
            <a:off x="1383030" y="2782486"/>
            <a:ext cx="6377940" cy="1293028"/>
          </a:xfrm>
        </p:spPr>
        <p:txBody>
          <a:bodyPr/>
          <a:lstStyle/>
          <a:p>
            <a:pPr algn="ctr"/>
            <a:r>
              <a:rPr lang="en-US" dirty="0"/>
              <a:t>Thank you</a:t>
            </a:r>
          </a:p>
        </p:txBody>
      </p:sp>
    </p:spTree>
    <p:extLst>
      <p:ext uri="{BB962C8B-B14F-4D97-AF65-F5344CB8AC3E}">
        <p14:creationId xmlns:p14="http://schemas.microsoft.com/office/powerpoint/2010/main" val="129847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Content Placeholder 2"/>
          <p:cNvSpPr>
            <a:spLocks noGrp="1"/>
          </p:cNvSpPr>
          <p:nvPr>
            <p:ph idx="1"/>
          </p:nvPr>
        </p:nvSpPr>
        <p:spPr>
          <a:xfrm>
            <a:off x="876300" y="2202890"/>
            <a:ext cx="7391400" cy="4197910"/>
          </a:xfrm>
        </p:spPr>
        <p:txBody>
          <a:bodyPr>
            <a:normAutofit fontScale="92500"/>
          </a:bodyPr>
          <a:lstStyle/>
          <a:p>
            <a:pPr marL="0" indent="0">
              <a:buNone/>
            </a:pPr>
            <a:r>
              <a:rPr lang="en-US" dirty="0"/>
              <a:t>The aim of this study was to assess the acceptability of self-collected vaginal swabs among young women (16-24 years) attending CHIEDZA in Zimbabwe</a:t>
            </a:r>
          </a:p>
          <a:p>
            <a:pPr marL="0" indent="0">
              <a:buNone/>
            </a:pPr>
            <a:r>
              <a:rPr lang="en-US" dirty="0"/>
              <a:t>Specific Objectives</a:t>
            </a:r>
          </a:p>
          <a:p>
            <a:pPr marL="457200" lvl="0" indent="-457200">
              <a:buFont typeface="+mj-lt"/>
              <a:buAutoNum type="arabicPeriod"/>
            </a:pPr>
            <a:r>
              <a:rPr lang="en-US" dirty="0"/>
              <a:t>To assess the proportion of young women who find using self-collected swabs acceptable</a:t>
            </a:r>
          </a:p>
          <a:p>
            <a:pPr marL="457200" lvl="0" indent="-457200">
              <a:buFont typeface="+mj-lt"/>
              <a:buAutoNum type="arabicPeriod"/>
            </a:pPr>
            <a:r>
              <a:rPr lang="en-US" dirty="0"/>
              <a:t>To assess if young women prefer to provide self-collected urine or self-collected vaginal swab</a:t>
            </a:r>
          </a:p>
          <a:p>
            <a:pPr marL="457200" lvl="0" indent="-457200">
              <a:buFont typeface="+mj-lt"/>
              <a:buAutoNum type="arabicPeriod"/>
            </a:pPr>
            <a:r>
              <a:rPr lang="en-US" dirty="0"/>
              <a:t>Compare acceptability and preference by age groups</a:t>
            </a:r>
          </a:p>
          <a:p>
            <a:pPr marL="457200" lvl="0" indent="-457200">
              <a:buFont typeface="+mj-lt"/>
              <a:buAutoNum type="arabicPeriod"/>
            </a:pPr>
            <a:r>
              <a:rPr lang="en-US" dirty="0"/>
              <a:t>To explore factors influencing the acceptability of the self-collected vaginal swabs</a:t>
            </a:r>
          </a:p>
        </p:txBody>
      </p:sp>
      <p:sp>
        <p:nvSpPr>
          <p:cNvPr id="1048610" name="Title 1"/>
          <p:cNvSpPr>
            <a:spLocks noGrp="1"/>
          </p:cNvSpPr>
          <p:nvPr>
            <p:ph type="title"/>
          </p:nvPr>
        </p:nvSpPr>
        <p:spPr>
          <a:xfrm>
            <a:off x="2203508" y="912379"/>
            <a:ext cx="6346767" cy="1281546"/>
          </a:xfrm>
        </p:spPr>
        <p:txBody>
          <a:bodyPr>
            <a:normAutofit fontScale="90000"/>
          </a:bodyPr>
          <a:lstStyle/>
          <a:p>
            <a:r>
              <a:rPr lang="en-ZA" sz="5400" dirty="0"/>
              <a:t>Aims &amp; objectives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2"/>
          <p:cNvSpPr>
            <a:spLocks noGrp="1"/>
          </p:cNvSpPr>
          <p:nvPr>
            <p:ph idx="1"/>
          </p:nvPr>
        </p:nvSpPr>
        <p:spPr>
          <a:xfrm>
            <a:off x="594995" y="2202890"/>
            <a:ext cx="7955280" cy="4069080"/>
          </a:xfrm>
        </p:spPr>
        <p:txBody>
          <a:bodyPr>
            <a:normAutofit/>
          </a:bodyPr>
          <a:lstStyle/>
          <a:p>
            <a:r>
              <a:rPr lang="en-US" dirty="0"/>
              <a:t>Design: Mixed methods study</a:t>
            </a:r>
          </a:p>
          <a:p>
            <a:pPr lvl="0"/>
            <a:r>
              <a:rPr lang="en-US" dirty="0"/>
              <a:t>Population: Carried out in 4 CHIEDZA intervention clusters in Harare among women who completed the </a:t>
            </a:r>
            <a:r>
              <a:rPr lang="en-US" dirty="0" err="1"/>
              <a:t>trichomonasis</a:t>
            </a:r>
            <a:r>
              <a:rPr lang="en-US" dirty="0"/>
              <a:t> rapid test (4 women per day)</a:t>
            </a:r>
          </a:p>
          <a:p>
            <a:pPr lvl="0"/>
            <a:r>
              <a:rPr lang="en-US" dirty="0"/>
              <a:t>Each cluster was visited once weekly over a period of two months (June to August 2021), 4 women per day were purposively selected</a:t>
            </a:r>
          </a:p>
          <a:p>
            <a:pPr lvl="0"/>
            <a:r>
              <a:rPr lang="en-US" dirty="0"/>
              <a:t>Women were provided information about the study and asked for informed consent</a:t>
            </a:r>
          </a:p>
          <a:p>
            <a:pPr lvl="0"/>
            <a:r>
              <a:rPr lang="en-US" dirty="0"/>
              <a:t>Consenting women participated in a face-to-face interview assessing acceptability using 4pt Likert scales</a:t>
            </a:r>
          </a:p>
          <a:p>
            <a:pPr marL="36576" indent="0">
              <a:buNone/>
            </a:pPr>
            <a:endParaRPr lang="en-US" dirty="0"/>
          </a:p>
        </p:txBody>
      </p:sp>
      <p:sp>
        <p:nvSpPr>
          <p:cNvPr id="1048612" name="Title 1"/>
          <p:cNvSpPr txBox="1"/>
          <p:nvPr/>
        </p:nvSpPr>
        <p:spPr>
          <a:xfrm>
            <a:off x="2203508" y="568101"/>
            <a:ext cx="6346767" cy="1281546"/>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ZA" sz="5400" dirty="0"/>
              <a:t>Methods 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Content Placeholder 2"/>
          <p:cNvSpPr>
            <a:spLocks noGrp="1"/>
          </p:cNvSpPr>
          <p:nvPr>
            <p:ph idx="1"/>
          </p:nvPr>
        </p:nvSpPr>
        <p:spPr>
          <a:xfrm>
            <a:off x="838200" y="2084295"/>
            <a:ext cx="7467600" cy="3818907"/>
          </a:xfrm>
        </p:spPr>
        <p:txBody>
          <a:bodyPr>
            <a:normAutofit lnSpcReduction="10000"/>
          </a:bodyPr>
          <a:lstStyle/>
          <a:p>
            <a:pPr marL="0" lvl="0" indent="0">
              <a:buNone/>
            </a:pPr>
            <a:r>
              <a:rPr lang="en-US" dirty="0"/>
              <a:t>Qualitative:</a:t>
            </a:r>
          </a:p>
          <a:p>
            <a:r>
              <a:rPr lang="en-US" dirty="0"/>
              <a:t>12 women were purposively selected respectively for in-depth interviews based on openness during the quantitative interviews</a:t>
            </a:r>
          </a:p>
          <a:p>
            <a:pPr lvl="0"/>
            <a:r>
              <a:rPr lang="en-US" dirty="0"/>
              <a:t>Women were contacted by telephone and asked to return to CHIEDZA. If a women did not come for her appointment, a replacement who had done the quantitative study was selected on the day at CHIEDZA</a:t>
            </a:r>
          </a:p>
          <a:p>
            <a:pPr lvl="0"/>
            <a:r>
              <a:rPr lang="en-US" dirty="0"/>
              <a:t>Topic guide included questions on knowledge of STIs, acceptability of self-collected swabs, and factors influencing the acceptability</a:t>
            </a:r>
          </a:p>
        </p:txBody>
      </p:sp>
      <p:sp>
        <p:nvSpPr>
          <p:cNvPr id="1048614" name="Title 5"/>
          <p:cNvSpPr>
            <a:spLocks noGrp="1"/>
          </p:cNvSpPr>
          <p:nvPr>
            <p:ph type="title"/>
          </p:nvPr>
        </p:nvSpPr>
        <p:spPr/>
        <p:txBody>
          <a:bodyPr/>
          <a:lstStyle/>
          <a:p>
            <a:r>
              <a:rPr lang="en-US" sz="5400" dirty="0"/>
              <a:t>Methods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sz="5400" dirty="0"/>
              <a:t>Methods 3</a:t>
            </a:r>
            <a:endParaRPr lang="en-US" dirty="0"/>
          </a:p>
        </p:txBody>
      </p:sp>
      <p:sp>
        <p:nvSpPr>
          <p:cNvPr id="1048616" name="Content Placeholder 2"/>
          <p:cNvSpPr>
            <a:spLocks noGrp="1"/>
          </p:cNvSpPr>
          <p:nvPr>
            <p:ph idx="1"/>
          </p:nvPr>
        </p:nvSpPr>
        <p:spPr/>
        <p:txBody>
          <a:bodyPr>
            <a:normAutofit lnSpcReduction="10000"/>
          </a:bodyPr>
          <a:lstStyle/>
          <a:p>
            <a:pPr marL="0" indent="0">
              <a:buNone/>
            </a:pPr>
            <a:r>
              <a:rPr lang="en-US" dirty="0"/>
              <a:t>Quantitative analysis</a:t>
            </a:r>
          </a:p>
          <a:p>
            <a:r>
              <a:rPr lang="en-US" dirty="0"/>
              <a:t>Descriptive analysis using percentages</a:t>
            </a:r>
          </a:p>
          <a:p>
            <a:r>
              <a:rPr lang="en-US" dirty="0"/>
              <a:t>Chi square statistic was used to </a:t>
            </a:r>
            <a:r>
              <a:rPr lang="en-US" dirty="0" err="1"/>
              <a:t>analyse</a:t>
            </a:r>
            <a:r>
              <a:rPr lang="en-US" dirty="0"/>
              <a:t> the differences in responses between age groups (16-19 years vs 20-24 years)</a:t>
            </a:r>
          </a:p>
          <a:p>
            <a:pPr marL="0" indent="0">
              <a:buNone/>
            </a:pPr>
            <a:r>
              <a:rPr lang="en-US" dirty="0"/>
              <a:t>Qualitative analysis</a:t>
            </a:r>
          </a:p>
          <a:p>
            <a:r>
              <a:rPr lang="en-US" dirty="0"/>
              <a:t>Pre-defined themes were chosen to mirror the quantitative data collected</a:t>
            </a:r>
          </a:p>
          <a:p>
            <a:r>
              <a:rPr lang="en-US" dirty="0"/>
              <a:t>Summaries for each theme were developed</a:t>
            </a:r>
          </a:p>
          <a:p>
            <a:r>
              <a:rPr lang="en-US" dirty="0"/>
              <a:t>Quotes were chosen to represent and illustrate key findings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3"/>
          <p:cNvSpPr>
            <a:spLocks noGrp="1"/>
          </p:cNvSpPr>
          <p:nvPr>
            <p:ph type="title"/>
          </p:nvPr>
        </p:nvSpPr>
        <p:spPr/>
        <p:txBody>
          <a:bodyPr>
            <a:normAutofit/>
          </a:bodyPr>
          <a:lstStyle/>
          <a:p>
            <a:pPr algn="ctr"/>
            <a:r>
              <a:rPr lang="en-US" sz="6000" dirty="0"/>
              <a:t>Results</a:t>
            </a:r>
          </a:p>
        </p:txBody>
      </p:sp>
      <p:sp>
        <p:nvSpPr>
          <p:cNvPr id="1048623" name="Text Placeholder 4"/>
          <p:cNvSpPr>
            <a:spLocks noGrp="1"/>
          </p:cNvSpPr>
          <p:nvPr>
            <p:ph type="body"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2315314" y="1066800"/>
            <a:ext cx="6346767" cy="1281546"/>
          </a:xfrm>
        </p:spPr>
        <p:txBody>
          <a:bodyPr>
            <a:normAutofit fontScale="90000"/>
          </a:bodyPr>
          <a:lstStyle/>
          <a:p>
            <a:r>
              <a:rPr lang="en-US" sz="5400" dirty="0"/>
              <a:t>Description of the participants (N=129)</a:t>
            </a:r>
            <a:endParaRPr lang="en-ZA" sz="5400" dirty="0"/>
          </a:p>
        </p:txBody>
      </p:sp>
      <p:graphicFrame>
        <p:nvGraphicFramePr>
          <p:cNvPr id="4194306" name="Chart 14"/>
          <p:cNvGraphicFramePr>
            <a:graphicFrameLocks/>
          </p:cNvGraphicFramePr>
          <p:nvPr/>
        </p:nvGraphicFramePr>
        <p:xfrm>
          <a:off x="228600" y="3048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194307" name="Chart 15"/>
          <p:cNvGraphicFramePr>
            <a:graphicFrameLocks/>
          </p:cNvGraphicFramePr>
          <p:nvPr/>
        </p:nvGraphicFramePr>
        <p:xfrm>
          <a:off x="4111852" y="3048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dirty="0"/>
              <a:t>Description of the participants </a:t>
            </a:r>
          </a:p>
        </p:txBody>
      </p:sp>
      <p:graphicFrame>
        <p:nvGraphicFramePr>
          <p:cNvPr id="4194308" name="Table 4"/>
          <p:cNvGraphicFramePr>
            <a:graphicFrameLocks noGrp="1"/>
          </p:cNvGraphicFramePr>
          <p:nvPr>
            <p:ph idx="1"/>
          </p:nvPr>
        </p:nvGraphicFramePr>
        <p:xfrm>
          <a:off x="593725" y="2193925"/>
          <a:ext cx="7956550" cy="4419600"/>
        </p:xfrm>
        <a:graphic>
          <a:graphicData uri="http://schemas.openxmlformats.org/drawingml/2006/table">
            <a:tbl>
              <a:tblPr firstRow="1" bandRow="1">
                <a:tableStyleId>{5C22544A-7EE6-4342-B048-85BDC9FD1C3A}</a:tableStyleId>
              </a:tblPr>
              <a:tblGrid>
                <a:gridCol w="2530475">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35075">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16-19 years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n=59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20-24 years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n=70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Total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800" b="1" dirty="0">
                          <a:effectLst/>
                          <a:latin typeface="Calibri" panose="020F0502020204030204" pitchFamily="34" charset="0"/>
                          <a:ea typeface="Calibri" panose="020F0502020204030204" pitchFamily="34" charset="0"/>
                          <a:cs typeface="Times New Roman" panose="02020603050405020304" pitchFamily="18" charset="0"/>
                        </a:rPr>
                        <a:t>n=129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800" b="1" i="1" dirty="0">
                          <a:effectLst/>
                          <a:latin typeface="Calibri" panose="020F0502020204030204" pitchFamily="34" charset="0"/>
                          <a:ea typeface="Calibri" panose="020F0502020204030204" pitchFamily="34" charset="0"/>
                          <a:cs typeface="Times New Roman" panose="02020603050405020304" pitchFamily="18" charset="0"/>
                        </a:rPr>
                        <a:t>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0840">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Ever self-collected a vaginal swab in the past</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15  (25.4%)</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22  (31.4%)</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37(28.7%)</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0.45</a:t>
                      </a:r>
                    </a:p>
                  </a:txBody>
                  <a:tcPr marL="68580" marR="68580" marT="0" marB="0"/>
                </a:tc>
                <a:extLst>
                  <a:ext uri="{0D108BD9-81ED-4DB2-BD59-A6C34878D82A}">
                    <a16:rowId xmlns:a16="http://schemas.microsoft.com/office/drawing/2014/main" val="10001"/>
                  </a:ext>
                </a:extLst>
              </a:tr>
              <a:tr h="370840">
                <a:tc>
                  <a:txBody>
                    <a:bodyPr/>
                    <a:lstStyle/>
                    <a:p>
                      <a:r>
                        <a:rPr lang="en-GB" sz="1800">
                          <a:effectLst/>
                          <a:latin typeface="Calibri" panose="020F0502020204030204" pitchFamily="34" charset="0"/>
                          <a:ea typeface="Calibri" panose="020F0502020204030204" pitchFamily="34" charset="0"/>
                          <a:cs typeface="Times New Roman" panose="02020603050405020304" pitchFamily="18" charset="0"/>
                        </a:rPr>
                        <a:t>Menstrual hygiene used during last period</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0002"/>
                  </a:ext>
                </a:extLst>
              </a:tr>
              <a:tr h="370840">
                <a:tc>
                  <a:txBody>
                    <a:bodyPr/>
                    <a:lstStyle/>
                    <a:p>
                      <a:pPr marL="104140"/>
                      <a:r>
                        <a:rPr lang="en-GB" sz="1800">
                          <a:effectLst/>
                          <a:latin typeface="Calibri" panose="020F0502020204030204" pitchFamily="34" charset="0"/>
                          <a:ea typeface="Calibri" panose="020F0502020204030204" pitchFamily="34" charset="0"/>
                          <a:cs typeface="Times New Roman" panose="02020603050405020304" pitchFamily="18" charset="0"/>
                        </a:rPr>
                        <a:t>Toilet paper</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  (1.7%)</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 (1.4%)</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2 (1.6%)</a:t>
                      </a:r>
                    </a:p>
                  </a:txBody>
                  <a:tcPr marL="68580" marR="68580" marT="0" marB="0"/>
                </a:tc>
                <a:tc>
                  <a:txBody>
                    <a:bodyPr/>
                    <a:lstStyle/>
                    <a:p>
                      <a:pPr indent="381000"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tc>
                <a:extLst>
                  <a:ext uri="{0D108BD9-81ED-4DB2-BD59-A6C34878D82A}">
                    <a16:rowId xmlns:a16="http://schemas.microsoft.com/office/drawing/2014/main" val="10003"/>
                  </a:ext>
                </a:extLst>
              </a:tr>
              <a:tr h="370840">
                <a:tc>
                  <a:txBody>
                    <a:bodyPr/>
                    <a:lstStyle/>
                    <a:p>
                      <a:pPr marL="104140"/>
                      <a:r>
                        <a:rPr lang="en-GB" sz="1800">
                          <a:effectLst/>
                          <a:latin typeface="Calibri" panose="020F0502020204030204" pitchFamily="34" charset="0"/>
                          <a:ea typeface="Calibri" panose="020F0502020204030204" pitchFamily="34" charset="0"/>
                          <a:cs typeface="Times New Roman" panose="02020603050405020304" pitchFamily="18" charset="0"/>
                        </a:rPr>
                        <a:t>Cotton wool</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2  (1.6%)</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8 (11.4%)</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10 (7.8%)</a:t>
                      </a:r>
                    </a:p>
                  </a:txBody>
                  <a:tcPr marL="68580" marR="68580" marT="0" marB="0"/>
                </a:tc>
                <a:tc>
                  <a:txBody>
                    <a:bodyPr/>
                    <a:lstStyle/>
                    <a:p>
                      <a:pPr indent="304800" algn="ctr"/>
                      <a:r>
                        <a:rPr lang="en-GB" sz="1800" dirty="0">
                          <a:effectLst/>
                          <a:latin typeface="Calibri" panose="020F0502020204030204" pitchFamily="34" charset="0"/>
                          <a:ea typeface="Calibri" panose="020F0502020204030204" pitchFamily="34" charset="0"/>
                          <a:cs typeface="Times New Roman" panose="02020603050405020304" pitchFamily="18" charset="0"/>
                        </a:rPr>
                        <a:t>0.11</a:t>
                      </a:r>
                    </a:p>
                  </a:txBody>
                  <a:tcPr marL="68580" marR="68580" marT="0" marB="0"/>
                </a:tc>
                <a:extLst>
                  <a:ext uri="{0D108BD9-81ED-4DB2-BD59-A6C34878D82A}">
                    <a16:rowId xmlns:a16="http://schemas.microsoft.com/office/drawing/2014/main" val="10004"/>
                  </a:ext>
                </a:extLst>
              </a:tr>
              <a:tr h="370840">
                <a:tc>
                  <a:txBody>
                    <a:bodyPr/>
                    <a:lstStyle/>
                    <a:p>
                      <a:pPr marL="104140"/>
                      <a:r>
                        <a:rPr lang="en-GB" sz="1800">
                          <a:effectLst/>
                          <a:latin typeface="Calibri" panose="020F0502020204030204" pitchFamily="34" charset="0"/>
                          <a:ea typeface="Calibri" panose="020F0502020204030204" pitchFamily="34" charset="0"/>
                          <a:cs typeface="Times New Roman" panose="02020603050405020304" pitchFamily="18" charset="0"/>
                        </a:rPr>
                        <a:t>Reusable pad</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12(20.3%)</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17 (25.3%) </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29 (22.5%)</a:t>
                      </a:r>
                    </a:p>
                  </a:txBody>
                  <a:tcPr marL="68580" marR="68580" marT="0" marB="0"/>
                </a:tc>
                <a:tc>
                  <a:txBody>
                    <a:bodyPr/>
                    <a:lstStyle/>
                    <a:p>
                      <a:pPr indent="304800" algn="ctr"/>
                      <a:r>
                        <a:rPr lang="en-GB" sz="1800" dirty="0">
                          <a:effectLst/>
                          <a:latin typeface="Calibri" panose="020F0502020204030204" pitchFamily="34" charset="0"/>
                          <a:ea typeface="Calibri" panose="020F0502020204030204" pitchFamily="34" charset="0"/>
                          <a:cs typeface="Times New Roman" panose="02020603050405020304" pitchFamily="18" charset="0"/>
                        </a:rPr>
                        <a:t>0.67</a:t>
                      </a:r>
                    </a:p>
                  </a:txBody>
                  <a:tcPr marL="68580" marR="68580" marT="0" marB="0"/>
                </a:tc>
                <a:extLst>
                  <a:ext uri="{0D108BD9-81ED-4DB2-BD59-A6C34878D82A}">
                    <a16:rowId xmlns:a16="http://schemas.microsoft.com/office/drawing/2014/main" val="10005"/>
                  </a:ext>
                </a:extLst>
              </a:tr>
              <a:tr h="370840">
                <a:tc>
                  <a:txBody>
                    <a:bodyPr/>
                    <a:lstStyle/>
                    <a:p>
                      <a:pPr marL="104140"/>
                      <a:r>
                        <a:rPr lang="en-GB" sz="1800">
                          <a:effectLst/>
                          <a:latin typeface="Calibri" panose="020F0502020204030204" pitchFamily="34" charset="0"/>
                          <a:ea typeface="Calibri" panose="020F0502020204030204" pitchFamily="34" charset="0"/>
                          <a:cs typeface="Times New Roman" panose="02020603050405020304" pitchFamily="18" charset="0"/>
                        </a:rPr>
                        <a:t>Disposable pad</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46 (78.0%)</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46 (65.7%)</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92 (71.3%)</a:t>
                      </a:r>
                    </a:p>
                  </a:txBody>
                  <a:tcPr marL="68580" marR="68580" marT="0" marB="0"/>
                </a:tc>
                <a:tc>
                  <a:txBody>
                    <a:bodyPr/>
                    <a:lstStyle/>
                    <a:p>
                      <a:pPr indent="304800" algn="ctr"/>
                      <a:r>
                        <a:rPr lang="en-GB" sz="1800" dirty="0">
                          <a:effectLst/>
                          <a:latin typeface="Calibri" panose="020F0502020204030204" pitchFamily="34" charset="0"/>
                          <a:ea typeface="Calibri" panose="020F0502020204030204" pitchFamily="34" charset="0"/>
                          <a:cs typeface="Times New Roman" panose="02020603050405020304" pitchFamily="18" charset="0"/>
                        </a:rPr>
                        <a:t>0.17</a:t>
                      </a:r>
                    </a:p>
                  </a:txBody>
                  <a:tcPr marL="68580" marR="68580" marT="0" marB="0"/>
                </a:tc>
                <a:extLst>
                  <a:ext uri="{0D108BD9-81ED-4DB2-BD59-A6C34878D82A}">
                    <a16:rowId xmlns:a16="http://schemas.microsoft.com/office/drawing/2014/main" val="10006"/>
                  </a:ext>
                </a:extLst>
              </a:tr>
              <a:tr h="370840">
                <a:tc>
                  <a:txBody>
                    <a:bodyPr/>
                    <a:lstStyle/>
                    <a:p>
                      <a:pPr marL="104140"/>
                      <a:r>
                        <a:rPr lang="en-GB" sz="1800">
                          <a:effectLst/>
                          <a:latin typeface="Calibri" panose="020F0502020204030204" pitchFamily="34" charset="0"/>
                          <a:ea typeface="Calibri" panose="020F0502020204030204" pitchFamily="34" charset="0"/>
                          <a:cs typeface="Times New Roman" panose="02020603050405020304" pitchFamily="18" charset="0"/>
                        </a:rPr>
                        <a:t>Tampon</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0007"/>
                  </a:ext>
                </a:extLst>
              </a:tr>
              <a:tr h="370840">
                <a:tc>
                  <a:txBody>
                    <a:bodyPr/>
                    <a:lstStyle/>
                    <a:p>
                      <a:pPr marL="104140"/>
                      <a:r>
                        <a:rPr lang="en-GB" sz="1800" dirty="0">
                          <a:effectLst/>
                          <a:latin typeface="Calibri" panose="020F0502020204030204" pitchFamily="34" charset="0"/>
                          <a:ea typeface="Calibri" panose="020F0502020204030204" pitchFamily="34" charset="0"/>
                          <a:cs typeface="Times New Roman" panose="02020603050405020304" pitchFamily="18" charset="0"/>
                        </a:rPr>
                        <a:t>Menstrual cup</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 (1.7%)</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 (1.4%)</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2 (1.6%)</a:t>
                      </a:r>
                    </a:p>
                  </a:txBody>
                  <a:tcPr marL="68580" marR="68580" marT="0" marB="0"/>
                </a:tc>
                <a:tc>
                  <a:txBody>
                    <a:bodyPr/>
                    <a:lstStyle/>
                    <a:p>
                      <a:pPr indent="381000" algn="ctr"/>
                      <a:r>
                        <a:rPr lang="en-GB"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tc>
                <a:extLst>
                  <a:ext uri="{0D108BD9-81ED-4DB2-BD59-A6C34878D82A}">
                    <a16:rowId xmlns:a16="http://schemas.microsoft.com/office/drawing/2014/main" val="10008"/>
                  </a:ext>
                </a:extLst>
              </a:tr>
              <a:tr h="370840">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Ever had sexual intercourse</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27(45.8%) </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56 (80%)</a:t>
                      </a:r>
                    </a:p>
                  </a:txBody>
                  <a:tcPr marL="68580" marR="68580" marT="0" marB="0"/>
                </a:tc>
                <a:tc>
                  <a:txBody>
                    <a:bodyPr/>
                    <a:lstStyle/>
                    <a:p>
                      <a:pPr algn="ctr"/>
                      <a:r>
                        <a:rPr lang="en-GB" sz="1800">
                          <a:effectLst/>
                          <a:latin typeface="Calibri" panose="020F0502020204030204" pitchFamily="34" charset="0"/>
                          <a:ea typeface="Calibri" panose="020F0502020204030204" pitchFamily="34" charset="0"/>
                          <a:cs typeface="Times New Roman" panose="02020603050405020304" pitchFamily="18" charset="0"/>
                        </a:rPr>
                        <a:t>83 (64.3%)</a:t>
                      </a:r>
                    </a:p>
                  </a:txBody>
                  <a:tcPr marL="68580" marR="68580" marT="0" marB="0"/>
                </a:tc>
                <a:tc>
                  <a:txBody>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          0.001</a:t>
                      </a:r>
                    </a:p>
                  </a:txBody>
                  <a:tcPr marL="68580" marR="68580" marT="0" marB="0"/>
                </a:tc>
                <a:extLst>
                  <a:ext uri="{0D108BD9-81ED-4DB2-BD59-A6C34878D82A}">
                    <a16:rowId xmlns:a16="http://schemas.microsoft.com/office/drawing/2014/main" val="10009"/>
                  </a:ext>
                </a:extLst>
              </a:tr>
            </a:tbl>
          </a:graphicData>
        </a:graphic>
      </p:graphicFrame>
      <p:sp>
        <p:nvSpPr>
          <p:cNvPr id="3" name="Right Arrow 2">
            <a:extLst>
              <a:ext uri="{FF2B5EF4-FFF2-40B4-BE49-F238E27FC236}">
                <a16:creationId xmlns:a16="http://schemas.microsoft.com/office/drawing/2014/main" id="{F20ADE9A-6F1D-F441-9DEC-4462087D004E}"/>
              </a:ext>
            </a:extLst>
          </p:cNvPr>
          <p:cNvSpPr/>
          <p:nvPr/>
        </p:nvSpPr>
        <p:spPr>
          <a:xfrm>
            <a:off x="152400" y="6172200"/>
            <a:ext cx="44132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1108</Words>
  <Application>Microsoft Macintosh PowerPoint</Application>
  <PresentationFormat>On-screen Show (4:3)</PresentationFormat>
  <Paragraphs>138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Century Gothic</vt:lpstr>
      <vt:lpstr>Vapor Trail</vt:lpstr>
      <vt:lpstr>PowerPoint Presentation</vt:lpstr>
      <vt:lpstr>Background</vt:lpstr>
      <vt:lpstr>Aims &amp; objectives</vt:lpstr>
      <vt:lpstr>PowerPoint Presentation</vt:lpstr>
      <vt:lpstr>Methods 2</vt:lpstr>
      <vt:lpstr>Methods 3</vt:lpstr>
      <vt:lpstr>Results</vt:lpstr>
      <vt:lpstr>Description of the participants (N=129)</vt:lpstr>
      <vt:lpstr>Description of the participants </vt:lpstr>
      <vt:lpstr>PowerPoint Presentation</vt:lpstr>
      <vt:lpstr>PowerPoint Presentation</vt:lpstr>
      <vt:lpstr>PowerPoint Presentation</vt:lpstr>
      <vt:lpstr>PowerPoint Presentation</vt:lpstr>
      <vt:lpstr>PowerPoint Presentation</vt:lpstr>
      <vt:lpstr>Did you prefer Urine or swabs? (N=92)</vt:lpstr>
      <vt:lpstr>Why did you like swabs? (N=56)</vt:lpstr>
      <vt:lpstr>Why did you like Urine testing better? (N=36)</vt:lpstr>
      <vt:lpstr>PowerPoint Presentation</vt:lpstr>
      <vt:lpstr>Barriers &amp; Facilitators</vt:lpstr>
      <vt:lpstr>Barriers: Lack of Knowledge </vt:lpstr>
      <vt:lpstr>DISCUSSION</vt:lpstr>
      <vt:lpstr>LIMITATIONS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Title</dc:title>
  <dc:creator>Coach Lincoln</dc:creator>
  <cp:lastModifiedBy>Chido Dziva Chikwari</cp:lastModifiedBy>
  <cp:revision>14</cp:revision>
  <dcterms:created xsi:type="dcterms:W3CDTF">2021-08-25T13:31:01Z</dcterms:created>
  <dcterms:modified xsi:type="dcterms:W3CDTF">2021-09-30T07:35:43Z</dcterms:modified>
</cp:coreProperties>
</file>